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70" r:id="rId2"/>
    <p:sldId id="271" r:id="rId3"/>
    <p:sldId id="275" r:id="rId4"/>
    <p:sldId id="259" r:id="rId5"/>
    <p:sldId id="276" r:id="rId6"/>
    <p:sldId id="274" r:id="rId7"/>
    <p:sldId id="277" r:id="rId8"/>
    <p:sldId id="261" r:id="rId9"/>
    <p:sldId id="278" r:id="rId10"/>
    <p:sldId id="262" r:id="rId11"/>
    <p:sldId id="263" r:id="rId12"/>
    <p:sldId id="264" r:id="rId13"/>
    <p:sldId id="265" r:id="rId14"/>
    <p:sldId id="266" r:id="rId15"/>
    <p:sldId id="267" r:id="rId16"/>
    <p:sldId id="268" r:id="rId17"/>
    <p:sldId id="269" r:id="rId18"/>
    <p:sldId id="272" r:id="rId19"/>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04" autoAdjust="0"/>
    <p:restoredTop sz="94624" autoAdjust="0"/>
  </p:normalViewPr>
  <p:slideViewPr>
    <p:cSldViewPr snapToGrid="0">
      <p:cViewPr varScale="1">
        <p:scale>
          <a:sx n="86" d="100"/>
          <a:sy n="86" d="100"/>
        </p:scale>
        <p:origin x="-1560"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47E426-8FD6-40A8-8072-DB996D081801}" type="datetimeFigureOut">
              <a:rPr lang="es-CO" smtClean="0"/>
              <a:pPr/>
              <a:t>23/08/2017</a:t>
            </a:fld>
            <a:endParaRPr lang="es-CO" dirty="0"/>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O"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EB06FE-399E-43B1-A4DC-AE73011F4B5A}" type="slidenum">
              <a:rPr lang="es-CO" smtClean="0"/>
              <a:pPr/>
              <a:t>‹Nº›</a:t>
            </a:fld>
            <a:endParaRPr lang="es-CO" dirty="0"/>
          </a:p>
        </p:txBody>
      </p:sp>
    </p:spTree>
    <p:extLst>
      <p:ext uri="{BB962C8B-B14F-4D97-AF65-F5344CB8AC3E}">
        <p14:creationId xmlns:p14="http://schemas.microsoft.com/office/powerpoint/2010/main" xmlns="" val="35735789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l"/>
            <a:endParaRPr lang="es-CO" dirty="0"/>
          </a:p>
        </p:txBody>
      </p:sp>
      <p:sp>
        <p:nvSpPr>
          <p:cNvPr id="4" name="Marcador de número de diapositiva 3"/>
          <p:cNvSpPr>
            <a:spLocks noGrp="1"/>
          </p:cNvSpPr>
          <p:nvPr>
            <p:ph type="sldNum" sz="quarter" idx="10"/>
          </p:nvPr>
        </p:nvSpPr>
        <p:spPr/>
        <p:txBody>
          <a:bodyPr/>
          <a:lstStyle/>
          <a:p>
            <a:fld id="{8FEB06FE-399E-43B1-A4DC-AE73011F4B5A}" type="slidenum">
              <a:rPr lang="es-CO" smtClean="0"/>
              <a:pPr/>
              <a:t>16</a:t>
            </a:fld>
            <a:endParaRPr lang="es-CO" dirty="0"/>
          </a:p>
        </p:txBody>
      </p:sp>
    </p:spTree>
    <p:extLst>
      <p:ext uri="{BB962C8B-B14F-4D97-AF65-F5344CB8AC3E}">
        <p14:creationId xmlns:p14="http://schemas.microsoft.com/office/powerpoint/2010/main" xmlns="" val="23354510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C533664C-EBE8-417C-93C8-3CED2CBD2E41}" type="datetimeFigureOut">
              <a:rPr lang="es-CO" smtClean="0"/>
              <a:pPr/>
              <a:t>23/08/2017</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C38A1006-1F63-46AE-901F-BDE33F4FDD69}" type="slidenum">
              <a:rPr lang="es-CO" smtClean="0"/>
              <a:pPr/>
              <a:t>‹Nº›</a:t>
            </a:fld>
            <a:endParaRPr lang="es-CO" dirty="0"/>
          </a:p>
        </p:txBody>
      </p:sp>
    </p:spTree>
    <p:extLst>
      <p:ext uri="{BB962C8B-B14F-4D97-AF65-F5344CB8AC3E}">
        <p14:creationId xmlns:p14="http://schemas.microsoft.com/office/powerpoint/2010/main" xmlns="" val="19069424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533664C-EBE8-417C-93C8-3CED2CBD2E41}" type="datetimeFigureOut">
              <a:rPr lang="es-CO" smtClean="0"/>
              <a:pPr/>
              <a:t>23/08/2017</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C38A1006-1F63-46AE-901F-BDE33F4FDD69}" type="slidenum">
              <a:rPr lang="es-CO" smtClean="0"/>
              <a:pPr/>
              <a:t>‹Nº›</a:t>
            </a:fld>
            <a:endParaRPr lang="es-CO" dirty="0"/>
          </a:p>
        </p:txBody>
      </p:sp>
    </p:spTree>
    <p:extLst>
      <p:ext uri="{BB962C8B-B14F-4D97-AF65-F5344CB8AC3E}">
        <p14:creationId xmlns:p14="http://schemas.microsoft.com/office/powerpoint/2010/main" xmlns="" val="2067211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533664C-EBE8-417C-93C8-3CED2CBD2E41}" type="datetimeFigureOut">
              <a:rPr lang="es-CO" smtClean="0"/>
              <a:pPr/>
              <a:t>23/08/2017</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C38A1006-1F63-46AE-901F-BDE33F4FDD69}" type="slidenum">
              <a:rPr lang="es-CO" smtClean="0"/>
              <a:pPr/>
              <a:t>‹Nº›</a:t>
            </a:fld>
            <a:endParaRPr lang="es-CO" dirty="0"/>
          </a:p>
        </p:txBody>
      </p:sp>
    </p:spTree>
    <p:extLst>
      <p:ext uri="{BB962C8B-B14F-4D97-AF65-F5344CB8AC3E}">
        <p14:creationId xmlns:p14="http://schemas.microsoft.com/office/powerpoint/2010/main" xmlns="" val="1964167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C533664C-EBE8-417C-93C8-3CED2CBD2E41}" type="datetimeFigureOut">
              <a:rPr lang="es-CO" smtClean="0"/>
              <a:pPr/>
              <a:t>23/08/2017</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C38A1006-1F63-46AE-901F-BDE33F4FDD69}" type="slidenum">
              <a:rPr lang="es-CO" smtClean="0"/>
              <a:pPr/>
              <a:t>‹Nº›</a:t>
            </a:fld>
            <a:endParaRPr lang="es-CO" dirty="0"/>
          </a:p>
        </p:txBody>
      </p:sp>
    </p:spTree>
    <p:extLst>
      <p:ext uri="{BB962C8B-B14F-4D97-AF65-F5344CB8AC3E}">
        <p14:creationId xmlns:p14="http://schemas.microsoft.com/office/powerpoint/2010/main" xmlns="" val="1650648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533664C-EBE8-417C-93C8-3CED2CBD2E41}" type="datetimeFigureOut">
              <a:rPr lang="es-CO" smtClean="0"/>
              <a:pPr/>
              <a:t>23/08/2017</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C38A1006-1F63-46AE-901F-BDE33F4FDD69}" type="slidenum">
              <a:rPr lang="es-CO" smtClean="0"/>
              <a:pPr/>
              <a:t>‹Nº›</a:t>
            </a:fld>
            <a:endParaRPr lang="es-CO" dirty="0"/>
          </a:p>
        </p:txBody>
      </p:sp>
    </p:spTree>
    <p:extLst>
      <p:ext uri="{BB962C8B-B14F-4D97-AF65-F5344CB8AC3E}">
        <p14:creationId xmlns:p14="http://schemas.microsoft.com/office/powerpoint/2010/main" xmlns="" val="2822955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C533664C-EBE8-417C-93C8-3CED2CBD2E41}" type="datetimeFigureOut">
              <a:rPr lang="es-CO" smtClean="0"/>
              <a:pPr/>
              <a:t>23/08/2017</a:t>
            </a:fld>
            <a:endParaRPr lang="es-CO" dirty="0"/>
          </a:p>
        </p:txBody>
      </p:sp>
      <p:sp>
        <p:nvSpPr>
          <p:cNvPr id="6" name="Footer Placeholder 5"/>
          <p:cNvSpPr>
            <a:spLocks noGrp="1"/>
          </p:cNvSpPr>
          <p:nvPr>
            <p:ph type="ftr" sz="quarter" idx="11"/>
          </p:nvPr>
        </p:nvSpPr>
        <p:spPr/>
        <p:txBody>
          <a:bodyPr/>
          <a:lstStyle/>
          <a:p>
            <a:endParaRPr lang="es-CO" dirty="0"/>
          </a:p>
        </p:txBody>
      </p:sp>
      <p:sp>
        <p:nvSpPr>
          <p:cNvPr id="7" name="Slide Number Placeholder 6"/>
          <p:cNvSpPr>
            <a:spLocks noGrp="1"/>
          </p:cNvSpPr>
          <p:nvPr>
            <p:ph type="sldNum" sz="quarter" idx="12"/>
          </p:nvPr>
        </p:nvSpPr>
        <p:spPr/>
        <p:txBody>
          <a:bodyPr/>
          <a:lstStyle/>
          <a:p>
            <a:fld id="{C38A1006-1F63-46AE-901F-BDE33F4FDD69}" type="slidenum">
              <a:rPr lang="es-CO" smtClean="0"/>
              <a:pPr/>
              <a:t>‹Nº›</a:t>
            </a:fld>
            <a:endParaRPr lang="es-CO" dirty="0"/>
          </a:p>
        </p:txBody>
      </p:sp>
    </p:spTree>
    <p:extLst>
      <p:ext uri="{BB962C8B-B14F-4D97-AF65-F5344CB8AC3E}">
        <p14:creationId xmlns:p14="http://schemas.microsoft.com/office/powerpoint/2010/main" xmlns="" val="2936926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C533664C-EBE8-417C-93C8-3CED2CBD2E41}" type="datetimeFigureOut">
              <a:rPr lang="es-CO" smtClean="0"/>
              <a:pPr/>
              <a:t>23/08/2017</a:t>
            </a:fld>
            <a:endParaRPr lang="es-CO" dirty="0"/>
          </a:p>
        </p:txBody>
      </p:sp>
      <p:sp>
        <p:nvSpPr>
          <p:cNvPr id="8" name="Footer Placeholder 7"/>
          <p:cNvSpPr>
            <a:spLocks noGrp="1"/>
          </p:cNvSpPr>
          <p:nvPr>
            <p:ph type="ftr" sz="quarter" idx="11"/>
          </p:nvPr>
        </p:nvSpPr>
        <p:spPr/>
        <p:txBody>
          <a:bodyPr/>
          <a:lstStyle/>
          <a:p>
            <a:endParaRPr lang="es-CO" dirty="0"/>
          </a:p>
        </p:txBody>
      </p:sp>
      <p:sp>
        <p:nvSpPr>
          <p:cNvPr id="9" name="Slide Number Placeholder 8"/>
          <p:cNvSpPr>
            <a:spLocks noGrp="1"/>
          </p:cNvSpPr>
          <p:nvPr>
            <p:ph type="sldNum" sz="quarter" idx="12"/>
          </p:nvPr>
        </p:nvSpPr>
        <p:spPr/>
        <p:txBody>
          <a:bodyPr/>
          <a:lstStyle/>
          <a:p>
            <a:fld id="{C38A1006-1F63-46AE-901F-BDE33F4FDD69}" type="slidenum">
              <a:rPr lang="es-CO" smtClean="0"/>
              <a:pPr/>
              <a:t>‹Nº›</a:t>
            </a:fld>
            <a:endParaRPr lang="es-CO" dirty="0"/>
          </a:p>
        </p:txBody>
      </p:sp>
    </p:spTree>
    <p:extLst>
      <p:ext uri="{BB962C8B-B14F-4D97-AF65-F5344CB8AC3E}">
        <p14:creationId xmlns:p14="http://schemas.microsoft.com/office/powerpoint/2010/main" xmlns="" val="3159128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C533664C-EBE8-417C-93C8-3CED2CBD2E41}" type="datetimeFigureOut">
              <a:rPr lang="es-CO" smtClean="0"/>
              <a:pPr/>
              <a:t>23/08/2017</a:t>
            </a:fld>
            <a:endParaRPr lang="es-CO" dirty="0"/>
          </a:p>
        </p:txBody>
      </p:sp>
      <p:sp>
        <p:nvSpPr>
          <p:cNvPr id="4" name="Footer Placeholder 3"/>
          <p:cNvSpPr>
            <a:spLocks noGrp="1"/>
          </p:cNvSpPr>
          <p:nvPr>
            <p:ph type="ftr" sz="quarter" idx="11"/>
          </p:nvPr>
        </p:nvSpPr>
        <p:spPr/>
        <p:txBody>
          <a:bodyPr/>
          <a:lstStyle/>
          <a:p>
            <a:endParaRPr lang="es-CO" dirty="0"/>
          </a:p>
        </p:txBody>
      </p:sp>
      <p:sp>
        <p:nvSpPr>
          <p:cNvPr id="5" name="Slide Number Placeholder 4"/>
          <p:cNvSpPr>
            <a:spLocks noGrp="1"/>
          </p:cNvSpPr>
          <p:nvPr>
            <p:ph type="sldNum" sz="quarter" idx="12"/>
          </p:nvPr>
        </p:nvSpPr>
        <p:spPr/>
        <p:txBody>
          <a:bodyPr/>
          <a:lstStyle/>
          <a:p>
            <a:fld id="{C38A1006-1F63-46AE-901F-BDE33F4FDD69}" type="slidenum">
              <a:rPr lang="es-CO" smtClean="0"/>
              <a:pPr/>
              <a:t>‹Nº›</a:t>
            </a:fld>
            <a:endParaRPr lang="es-CO" dirty="0"/>
          </a:p>
        </p:txBody>
      </p:sp>
    </p:spTree>
    <p:extLst>
      <p:ext uri="{BB962C8B-B14F-4D97-AF65-F5344CB8AC3E}">
        <p14:creationId xmlns:p14="http://schemas.microsoft.com/office/powerpoint/2010/main" xmlns="" val="222474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33664C-EBE8-417C-93C8-3CED2CBD2E41}" type="datetimeFigureOut">
              <a:rPr lang="es-CO" smtClean="0"/>
              <a:pPr/>
              <a:t>23/08/2017</a:t>
            </a:fld>
            <a:endParaRPr lang="es-CO" dirty="0"/>
          </a:p>
        </p:txBody>
      </p:sp>
      <p:sp>
        <p:nvSpPr>
          <p:cNvPr id="3" name="Footer Placeholder 2"/>
          <p:cNvSpPr>
            <a:spLocks noGrp="1"/>
          </p:cNvSpPr>
          <p:nvPr>
            <p:ph type="ftr" sz="quarter" idx="11"/>
          </p:nvPr>
        </p:nvSpPr>
        <p:spPr/>
        <p:txBody>
          <a:bodyPr/>
          <a:lstStyle/>
          <a:p>
            <a:endParaRPr lang="es-CO" dirty="0"/>
          </a:p>
        </p:txBody>
      </p:sp>
      <p:sp>
        <p:nvSpPr>
          <p:cNvPr id="4" name="Slide Number Placeholder 3"/>
          <p:cNvSpPr>
            <a:spLocks noGrp="1"/>
          </p:cNvSpPr>
          <p:nvPr>
            <p:ph type="sldNum" sz="quarter" idx="12"/>
          </p:nvPr>
        </p:nvSpPr>
        <p:spPr/>
        <p:txBody>
          <a:bodyPr/>
          <a:lstStyle/>
          <a:p>
            <a:fld id="{C38A1006-1F63-46AE-901F-BDE33F4FDD69}" type="slidenum">
              <a:rPr lang="es-CO" smtClean="0"/>
              <a:pPr/>
              <a:t>‹Nº›</a:t>
            </a:fld>
            <a:endParaRPr lang="es-CO" dirty="0"/>
          </a:p>
        </p:txBody>
      </p:sp>
    </p:spTree>
    <p:extLst>
      <p:ext uri="{BB962C8B-B14F-4D97-AF65-F5344CB8AC3E}">
        <p14:creationId xmlns:p14="http://schemas.microsoft.com/office/powerpoint/2010/main" xmlns="" val="437986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533664C-EBE8-417C-93C8-3CED2CBD2E41}" type="datetimeFigureOut">
              <a:rPr lang="es-CO" smtClean="0"/>
              <a:pPr/>
              <a:t>23/08/2017</a:t>
            </a:fld>
            <a:endParaRPr lang="es-CO" dirty="0"/>
          </a:p>
        </p:txBody>
      </p:sp>
      <p:sp>
        <p:nvSpPr>
          <p:cNvPr id="6" name="Footer Placeholder 5"/>
          <p:cNvSpPr>
            <a:spLocks noGrp="1"/>
          </p:cNvSpPr>
          <p:nvPr>
            <p:ph type="ftr" sz="quarter" idx="11"/>
          </p:nvPr>
        </p:nvSpPr>
        <p:spPr/>
        <p:txBody>
          <a:bodyPr/>
          <a:lstStyle/>
          <a:p>
            <a:endParaRPr lang="es-CO" dirty="0"/>
          </a:p>
        </p:txBody>
      </p:sp>
      <p:sp>
        <p:nvSpPr>
          <p:cNvPr id="7" name="Slide Number Placeholder 6"/>
          <p:cNvSpPr>
            <a:spLocks noGrp="1"/>
          </p:cNvSpPr>
          <p:nvPr>
            <p:ph type="sldNum" sz="quarter" idx="12"/>
          </p:nvPr>
        </p:nvSpPr>
        <p:spPr/>
        <p:txBody>
          <a:bodyPr/>
          <a:lstStyle/>
          <a:p>
            <a:fld id="{C38A1006-1F63-46AE-901F-BDE33F4FDD69}" type="slidenum">
              <a:rPr lang="es-CO" smtClean="0"/>
              <a:pPr/>
              <a:t>‹Nº›</a:t>
            </a:fld>
            <a:endParaRPr lang="es-CO" dirty="0"/>
          </a:p>
        </p:txBody>
      </p:sp>
    </p:spTree>
    <p:extLst>
      <p:ext uri="{BB962C8B-B14F-4D97-AF65-F5344CB8AC3E}">
        <p14:creationId xmlns:p14="http://schemas.microsoft.com/office/powerpoint/2010/main" xmlns="" val="984929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533664C-EBE8-417C-93C8-3CED2CBD2E41}" type="datetimeFigureOut">
              <a:rPr lang="es-CO" smtClean="0"/>
              <a:pPr/>
              <a:t>23/08/2017</a:t>
            </a:fld>
            <a:endParaRPr lang="es-CO" dirty="0"/>
          </a:p>
        </p:txBody>
      </p:sp>
      <p:sp>
        <p:nvSpPr>
          <p:cNvPr id="6" name="Footer Placeholder 5"/>
          <p:cNvSpPr>
            <a:spLocks noGrp="1"/>
          </p:cNvSpPr>
          <p:nvPr>
            <p:ph type="ftr" sz="quarter" idx="11"/>
          </p:nvPr>
        </p:nvSpPr>
        <p:spPr/>
        <p:txBody>
          <a:bodyPr/>
          <a:lstStyle/>
          <a:p>
            <a:endParaRPr lang="es-CO" dirty="0"/>
          </a:p>
        </p:txBody>
      </p:sp>
      <p:sp>
        <p:nvSpPr>
          <p:cNvPr id="7" name="Slide Number Placeholder 6"/>
          <p:cNvSpPr>
            <a:spLocks noGrp="1"/>
          </p:cNvSpPr>
          <p:nvPr>
            <p:ph type="sldNum" sz="quarter" idx="12"/>
          </p:nvPr>
        </p:nvSpPr>
        <p:spPr/>
        <p:txBody>
          <a:bodyPr/>
          <a:lstStyle/>
          <a:p>
            <a:fld id="{C38A1006-1F63-46AE-901F-BDE33F4FDD69}" type="slidenum">
              <a:rPr lang="es-CO" smtClean="0"/>
              <a:pPr/>
              <a:t>‹Nº›</a:t>
            </a:fld>
            <a:endParaRPr lang="es-CO" dirty="0"/>
          </a:p>
        </p:txBody>
      </p:sp>
    </p:spTree>
    <p:extLst>
      <p:ext uri="{BB962C8B-B14F-4D97-AF65-F5344CB8AC3E}">
        <p14:creationId xmlns:p14="http://schemas.microsoft.com/office/powerpoint/2010/main" xmlns="" val="32996479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33664C-EBE8-417C-93C8-3CED2CBD2E41}" type="datetimeFigureOut">
              <a:rPr lang="es-CO" smtClean="0"/>
              <a:pPr/>
              <a:t>23/08/2017</a:t>
            </a:fld>
            <a:endParaRPr lang="es-CO"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8A1006-1F63-46AE-901F-BDE33F4FDD69}" type="slidenum">
              <a:rPr lang="es-CO" smtClean="0"/>
              <a:pPr/>
              <a:t>‹Nº›</a:t>
            </a:fld>
            <a:endParaRPr lang="es-CO" dirty="0"/>
          </a:p>
        </p:txBody>
      </p:sp>
    </p:spTree>
    <p:extLst>
      <p:ext uri="{BB962C8B-B14F-4D97-AF65-F5344CB8AC3E}">
        <p14:creationId xmlns:p14="http://schemas.microsoft.com/office/powerpoint/2010/main" xmlns="" val="5806909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ctrTitle"/>
          </p:nvPr>
        </p:nvSpPr>
        <p:spPr>
          <a:xfrm>
            <a:off x="829019" y="881349"/>
            <a:ext cx="7772400" cy="4010139"/>
          </a:xfrm>
        </p:spPr>
        <p:txBody>
          <a:bodyPr>
            <a:normAutofit/>
          </a:bodyPr>
          <a:lstStyle/>
          <a:p>
            <a:r>
              <a:rPr lang="es-CO" b="1" dirty="0" smtClean="0">
                <a:solidFill>
                  <a:schemeClr val="accent6"/>
                </a:solidFill>
              </a:rPr>
              <a:t>PLAN DE MEJORAMIENTO INSTITUCIONAL</a:t>
            </a:r>
            <a:br>
              <a:rPr lang="es-CO" b="1" dirty="0" smtClean="0">
                <a:solidFill>
                  <a:schemeClr val="accent6"/>
                </a:solidFill>
              </a:rPr>
            </a:br>
            <a:r>
              <a:rPr lang="es-CO" b="1" dirty="0" smtClean="0">
                <a:solidFill>
                  <a:schemeClr val="accent6"/>
                </a:solidFill>
              </a:rPr>
              <a:t>VIGENCIA 2016</a:t>
            </a:r>
            <a:endParaRPr lang="es-CO" dirty="0">
              <a:solidFill>
                <a:schemeClr val="accent6"/>
              </a:solidFill>
            </a:endParaRPr>
          </a:p>
        </p:txBody>
      </p:sp>
    </p:spTree>
    <p:extLst>
      <p:ext uri="{BB962C8B-B14F-4D97-AF65-F5344CB8AC3E}">
        <p14:creationId xmlns:p14="http://schemas.microsoft.com/office/powerpoint/2010/main" xmlns="" val="13055842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56696" y="253389"/>
            <a:ext cx="7886700" cy="760164"/>
          </a:xfrm>
        </p:spPr>
        <p:txBody>
          <a:bodyPr>
            <a:noAutofit/>
          </a:bodyPr>
          <a:lstStyle/>
          <a:p>
            <a:pPr algn="ctr"/>
            <a:r>
              <a:rPr lang="es-CO" sz="2800" b="1" dirty="0" smtClean="0">
                <a:solidFill>
                  <a:schemeClr val="accent6"/>
                </a:solidFill>
                <a:latin typeface="+mn-lt"/>
              </a:rPr>
              <a:t>SEGUIMIENTO AL PLAN </a:t>
            </a:r>
            <a:r>
              <a:rPr lang="es-CO" sz="2800" b="1" dirty="0">
                <a:solidFill>
                  <a:schemeClr val="accent6"/>
                </a:solidFill>
                <a:latin typeface="+mn-lt"/>
              </a:rPr>
              <a:t>DE MEJORAMIENTO INSTITUCIONAL</a:t>
            </a:r>
          </a:p>
        </p:txBody>
      </p:sp>
      <p:sp>
        <p:nvSpPr>
          <p:cNvPr id="3" name="Marcador de contenido 2"/>
          <p:cNvSpPr>
            <a:spLocks noGrp="1"/>
          </p:cNvSpPr>
          <p:nvPr>
            <p:ph sz="half" idx="1"/>
          </p:nvPr>
        </p:nvSpPr>
        <p:spPr>
          <a:xfrm>
            <a:off x="484742" y="1608464"/>
            <a:ext cx="8030608" cy="3888954"/>
          </a:xfrm>
        </p:spPr>
        <p:txBody>
          <a:bodyPr>
            <a:normAutofit/>
          </a:bodyPr>
          <a:lstStyle/>
          <a:p>
            <a:pPr marL="0" indent="0">
              <a:buNone/>
            </a:pPr>
            <a:r>
              <a:rPr lang="es-CO" sz="2000" b="1" dirty="0" smtClean="0"/>
              <a:t>SITUACIÓN PLANTEADA </a:t>
            </a:r>
            <a:r>
              <a:rPr lang="es-CO" sz="2000" dirty="0" smtClean="0"/>
              <a:t>:</a:t>
            </a:r>
          </a:p>
          <a:p>
            <a:pPr marL="0" indent="0">
              <a:buNone/>
            </a:pPr>
            <a:r>
              <a:rPr lang="es-CO" sz="2000" dirty="0" smtClean="0"/>
              <a:t>En las diferentes regiones del Departamento se encuentran obras inconclusas. </a:t>
            </a:r>
          </a:p>
          <a:p>
            <a:pPr marL="0" indent="0">
              <a:buNone/>
            </a:pPr>
            <a:r>
              <a:rPr lang="es-CO" sz="2000" b="1" dirty="0" smtClean="0"/>
              <a:t>Proceso</a:t>
            </a:r>
            <a:r>
              <a:rPr lang="es-CO" sz="2000" dirty="0" smtClean="0"/>
              <a:t> : Promoción del Desarrollo Físico</a:t>
            </a:r>
          </a:p>
          <a:p>
            <a:pPr marL="0" indent="0">
              <a:buNone/>
            </a:pPr>
            <a:r>
              <a:rPr lang="es-CO" sz="2000" b="1" dirty="0" smtClean="0"/>
              <a:t>SEGUIMIENTO:</a:t>
            </a:r>
          </a:p>
          <a:p>
            <a:pPr marL="0" indent="0">
              <a:buNone/>
            </a:pPr>
            <a:endParaRPr lang="es-CO" sz="2000" b="1" dirty="0"/>
          </a:p>
          <a:p>
            <a:pPr marL="0" indent="0">
              <a:buNone/>
            </a:pPr>
            <a:r>
              <a:rPr lang="es-CO" sz="2000" b="1" dirty="0" smtClean="0"/>
              <a:t>SEGUIMIENTO ANEXO.</a:t>
            </a:r>
          </a:p>
        </p:txBody>
      </p:sp>
    </p:spTree>
    <p:extLst>
      <p:ext uri="{BB962C8B-B14F-4D97-AF65-F5344CB8AC3E}">
        <p14:creationId xmlns:p14="http://schemas.microsoft.com/office/powerpoint/2010/main" xmlns="" val="30305367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74573" y="254958"/>
            <a:ext cx="8140777" cy="813679"/>
          </a:xfrm>
        </p:spPr>
        <p:txBody>
          <a:bodyPr>
            <a:normAutofit fontScale="90000"/>
          </a:bodyPr>
          <a:lstStyle/>
          <a:p>
            <a:pPr algn="ctr"/>
            <a:r>
              <a:rPr lang="es-CO" sz="2800" b="1" dirty="0" smtClean="0">
                <a:solidFill>
                  <a:schemeClr val="accent6"/>
                </a:solidFill>
                <a:latin typeface="+mn-lt"/>
              </a:rPr>
              <a:t>SEGUIMIENTO AL PLAN </a:t>
            </a:r>
            <a:r>
              <a:rPr lang="es-CO" sz="2800" b="1" dirty="0">
                <a:solidFill>
                  <a:schemeClr val="accent6"/>
                </a:solidFill>
                <a:latin typeface="+mn-lt"/>
              </a:rPr>
              <a:t>DE MEJORAMIENTO INSTITUCIONAL</a:t>
            </a:r>
            <a:endParaRPr lang="es-CO" sz="2800" dirty="0">
              <a:solidFill>
                <a:schemeClr val="accent6"/>
              </a:solidFill>
              <a:latin typeface="+mn-lt"/>
            </a:endParaRPr>
          </a:p>
        </p:txBody>
      </p:sp>
      <p:sp>
        <p:nvSpPr>
          <p:cNvPr id="3" name="Marcador de contenido 2"/>
          <p:cNvSpPr>
            <a:spLocks noGrp="1"/>
          </p:cNvSpPr>
          <p:nvPr>
            <p:ph sz="half" idx="1"/>
          </p:nvPr>
        </p:nvSpPr>
        <p:spPr>
          <a:xfrm>
            <a:off x="297455" y="1189821"/>
            <a:ext cx="8471971" cy="4351338"/>
          </a:xfrm>
        </p:spPr>
        <p:txBody>
          <a:bodyPr>
            <a:noAutofit/>
          </a:bodyPr>
          <a:lstStyle/>
          <a:p>
            <a:pPr marL="0" indent="0">
              <a:buNone/>
            </a:pPr>
            <a:r>
              <a:rPr lang="es-CO" sz="1800" b="1" dirty="0" smtClean="0"/>
              <a:t>SITUACIÓN PLANTEADA:</a:t>
            </a:r>
          </a:p>
          <a:p>
            <a:pPr marL="0" indent="0">
              <a:buNone/>
            </a:pPr>
            <a:r>
              <a:rPr lang="es-CO" sz="1800" dirty="0" smtClean="0"/>
              <a:t>La totalidad de los contratos no están siendo publicados.</a:t>
            </a:r>
          </a:p>
          <a:p>
            <a:pPr marL="0" indent="0">
              <a:buNone/>
            </a:pPr>
            <a:r>
              <a:rPr lang="es-CO" sz="1800" dirty="0" smtClean="0"/>
              <a:t>Proceso : Contratación</a:t>
            </a:r>
          </a:p>
          <a:p>
            <a:pPr marL="0" indent="0">
              <a:buNone/>
            </a:pPr>
            <a:r>
              <a:rPr lang="es-CO" sz="1800" b="1" dirty="0" smtClean="0"/>
              <a:t>SEGUIMIENTO:</a:t>
            </a:r>
          </a:p>
          <a:p>
            <a:r>
              <a:rPr lang="es-CO" sz="1800" dirty="0" smtClean="0"/>
              <a:t>Con la Gerencia de Auditoría Interna se acordó el envío mensual de la información que permite verificar la oportunidad en la publicación en los sistemas electrónicos. Se anexan los dos últimos reportes.</a:t>
            </a:r>
          </a:p>
          <a:p>
            <a:r>
              <a:rPr lang="es-CO" sz="1800" dirty="0" smtClean="0"/>
              <a:t>En </a:t>
            </a:r>
            <a:r>
              <a:rPr lang="es-CO" sz="1800" dirty="0"/>
              <a:t>el equipo de mejoramiento del 10 de noviembre un servidor de la Contraloría General de Antioquia, presentó los últimos cambios realizados en la plataforma para efectos de realizar la rendición de cuentas en Gestión </a:t>
            </a:r>
            <a:r>
              <a:rPr lang="es-CO" sz="1800" dirty="0" smtClean="0"/>
              <a:t>Transparente, lo cual permite actualización del procedimiento para los encargados de subir la información.</a:t>
            </a:r>
          </a:p>
        </p:txBody>
      </p:sp>
    </p:spTree>
    <p:extLst>
      <p:ext uri="{BB962C8B-B14F-4D97-AF65-F5344CB8AC3E}">
        <p14:creationId xmlns:p14="http://schemas.microsoft.com/office/powerpoint/2010/main" xmlns="" val="7166152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74573" y="365126"/>
            <a:ext cx="8140777" cy="945881"/>
          </a:xfrm>
        </p:spPr>
        <p:txBody>
          <a:bodyPr>
            <a:normAutofit fontScale="90000"/>
          </a:bodyPr>
          <a:lstStyle/>
          <a:p>
            <a:pPr algn="ctr"/>
            <a:r>
              <a:rPr lang="es-CO" sz="3200" b="1" dirty="0" smtClean="0">
                <a:solidFill>
                  <a:schemeClr val="accent6"/>
                </a:solidFill>
                <a:latin typeface="+mn-lt"/>
              </a:rPr>
              <a:t>SEGUIMIENTO AL PLAN </a:t>
            </a:r>
            <a:r>
              <a:rPr lang="es-CO" sz="3200" b="1" dirty="0">
                <a:solidFill>
                  <a:schemeClr val="accent6"/>
                </a:solidFill>
                <a:latin typeface="+mn-lt"/>
              </a:rPr>
              <a:t>DE MEJORAMIENTO </a:t>
            </a:r>
            <a:r>
              <a:rPr lang="es-CO" sz="3200" b="1" dirty="0">
                <a:solidFill>
                  <a:schemeClr val="accent6"/>
                </a:solidFill>
              </a:rPr>
              <a:t>INSTITUCIONAL</a:t>
            </a:r>
            <a:endParaRPr lang="es-CO" sz="3200" dirty="0">
              <a:solidFill>
                <a:schemeClr val="accent6"/>
              </a:solidFill>
            </a:endParaRPr>
          </a:p>
        </p:txBody>
      </p:sp>
      <p:sp>
        <p:nvSpPr>
          <p:cNvPr id="3" name="Marcador de contenido 2"/>
          <p:cNvSpPr>
            <a:spLocks noGrp="1"/>
          </p:cNvSpPr>
          <p:nvPr>
            <p:ph sz="half" idx="1"/>
          </p:nvPr>
        </p:nvSpPr>
        <p:spPr>
          <a:xfrm>
            <a:off x="628650" y="1311007"/>
            <a:ext cx="7886700" cy="4351338"/>
          </a:xfrm>
        </p:spPr>
        <p:txBody>
          <a:bodyPr>
            <a:normAutofit fontScale="92500" lnSpcReduction="10000"/>
          </a:bodyPr>
          <a:lstStyle/>
          <a:p>
            <a:pPr marL="0" indent="0">
              <a:buNone/>
            </a:pPr>
            <a:r>
              <a:rPr lang="es-CO" sz="2000" b="1" dirty="0" smtClean="0"/>
              <a:t>SITUACIÓN PLANTEDA :</a:t>
            </a:r>
          </a:p>
          <a:p>
            <a:pPr marL="0" indent="0">
              <a:buNone/>
            </a:pPr>
            <a:r>
              <a:rPr lang="es-CO" sz="2000" dirty="0" smtClean="0"/>
              <a:t>Algunos contratos de vigencias anteriores aún no han sido liquidados. </a:t>
            </a:r>
          </a:p>
          <a:p>
            <a:pPr marL="0" indent="0">
              <a:buNone/>
            </a:pPr>
            <a:r>
              <a:rPr lang="es-CO" sz="2000" b="1" dirty="0" smtClean="0"/>
              <a:t>Proceso </a:t>
            </a:r>
            <a:r>
              <a:rPr lang="es-CO" sz="2000" dirty="0" smtClean="0"/>
              <a:t>: Contratación</a:t>
            </a:r>
          </a:p>
          <a:p>
            <a:pPr marL="0" indent="0">
              <a:buNone/>
            </a:pPr>
            <a:r>
              <a:rPr lang="es-CO" sz="2000" b="1" dirty="0" smtClean="0"/>
              <a:t>SEGUIMIENTO:</a:t>
            </a:r>
            <a:endParaRPr lang="es-CO" sz="2000" b="1" dirty="0"/>
          </a:p>
          <a:p>
            <a:r>
              <a:rPr lang="es-CO" sz="2000" dirty="0" smtClean="0"/>
              <a:t>Se </a:t>
            </a:r>
            <a:r>
              <a:rPr lang="es-CO" sz="2000" dirty="0"/>
              <a:t>expidió la circular N. K 2016090000359 del 12 de abril de 2016, mediante el cual se solicitó a las dependencias diseñar un plan de trabajo para liquidar los contratos. </a:t>
            </a:r>
            <a:endParaRPr lang="es-CO" sz="2000" dirty="0" smtClean="0"/>
          </a:p>
          <a:p>
            <a:pPr algn="just"/>
            <a:r>
              <a:rPr lang="es-CO" sz="2000" dirty="0" smtClean="0"/>
              <a:t>En </a:t>
            </a:r>
            <a:r>
              <a:rPr lang="es-CO" sz="2000" dirty="0"/>
              <a:t>el equipo de mejoramiento del 29 de septiembre de 2016, se recordó el deber de gestionar la liquidación de los contratos y de verificar que se cumplan con los cronogramas </a:t>
            </a:r>
            <a:r>
              <a:rPr lang="es-CO" sz="2000" dirty="0" smtClean="0"/>
              <a:t>establecidos</a:t>
            </a:r>
            <a:endParaRPr lang="es-CO" sz="2000" dirty="0"/>
          </a:p>
          <a:p>
            <a:r>
              <a:rPr lang="es-CO" sz="2000" dirty="0" smtClean="0"/>
              <a:t>Se </a:t>
            </a:r>
            <a:r>
              <a:rPr lang="es-CO" sz="2000" dirty="0"/>
              <a:t>expidió la circular 2016090001323 mediante la cual se invita a las dependencias a Liquidar de manera Oportuna los Contratos y </a:t>
            </a:r>
            <a:r>
              <a:rPr lang="es-CO" sz="2000" dirty="0" smtClean="0"/>
              <a:t>Convenios.     </a:t>
            </a:r>
          </a:p>
          <a:p>
            <a:r>
              <a:rPr lang="es-CO" sz="2000" dirty="0" smtClean="0"/>
              <a:t>Contratos sin liquidar al inicio de esta acción: 2108</a:t>
            </a:r>
          </a:p>
          <a:p>
            <a:r>
              <a:rPr lang="es-CO" sz="2000" dirty="0" smtClean="0"/>
              <a:t>Contratos sin liquidar a la fecha: 1.876    Avance : 11 %</a:t>
            </a:r>
          </a:p>
          <a:p>
            <a:endParaRPr lang="es-CO" sz="2000" dirty="0">
              <a:solidFill>
                <a:srgbClr val="FF0000"/>
              </a:solidFill>
            </a:endParaRPr>
          </a:p>
        </p:txBody>
      </p:sp>
    </p:spTree>
    <p:extLst>
      <p:ext uri="{BB962C8B-B14F-4D97-AF65-F5344CB8AC3E}">
        <p14:creationId xmlns:p14="http://schemas.microsoft.com/office/powerpoint/2010/main" xmlns="" val="34740264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CO" sz="2800" b="1" dirty="0" smtClean="0">
                <a:solidFill>
                  <a:schemeClr val="accent6"/>
                </a:solidFill>
                <a:latin typeface="+mn-lt"/>
              </a:rPr>
              <a:t>SEGUIMIENTO AL PLAN </a:t>
            </a:r>
            <a:r>
              <a:rPr lang="es-CO" sz="2800" b="1" dirty="0">
                <a:solidFill>
                  <a:schemeClr val="accent6"/>
                </a:solidFill>
                <a:latin typeface="+mn-lt"/>
              </a:rPr>
              <a:t>DE MEJORAMIENTO INSTITUCIONAL</a:t>
            </a:r>
            <a:endParaRPr lang="es-CO" sz="2800" dirty="0">
              <a:solidFill>
                <a:schemeClr val="accent6"/>
              </a:solidFill>
              <a:latin typeface="+mn-lt"/>
            </a:endParaRPr>
          </a:p>
        </p:txBody>
      </p:sp>
      <p:sp>
        <p:nvSpPr>
          <p:cNvPr id="3" name="Marcador de contenido 2"/>
          <p:cNvSpPr>
            <a:spLocks noGrp="1"/>
          </p:cNvSpPr>
          <p:nvPr>
            <p:ph sz="half" idx="1"/>
          </p:nvPr>
        </p:nvSpPr>
        <p:spPr>
          <a:xfrm>
            <a:off x="628650" y="1825625"/>
            <a:ext cx="7369596" cy="4351338"/>
          </a:xfrm>
        </p:spPr>
        <p:txBody>
          <a:bodyPr>
            <a:normAutofit/>
          </a:bodyPr>
          <a:lstStyle/>
          <a:p>
            <a:pPr marL="0" indent="0">
              <a:buNone/>
            </a:pPr>
            <a:r>
              <a:rPr lang="es-CO" sz="3200" b="1" dirty="0" smtClean="0"/>
              <a:t>DESCRIPCIÓN</a:t>
            </a:r>
          </a:p>
          <a:p>
            <a:pPr marL="0" indent="0">
              <a:buNone/>
            </a:pPr>
            <a:r>
              <a:rPr lang="es-CO" sz="3200" dirty="0" smtClean="0"/>
              <a:t>No existe claramente definidos los roles para la Rendición de Cuentas.</a:t>
            </a:r>
          </a:p>
          <a:p>
            <a:pPr marL="0" indent="0">
              <a:buNone/>
            </a:pPr>
            <a:endParaRPr lang="es-CO" sz="3200" dirty="0"/>
          </a:p>
          <a:p>
            <a:pPr marL="0" indent="0">
              <a:buNone/>
            </a:pPr>
            <a:r>
              <a:rPr lang="es-CO" sz="3200" b="1" dirty="0" smtClean="0"/>
              <a:t>SEGUIMIENTO:</a:t>
            </a:r>
            <a:endParaRPr lang="es-CO" sz="3200" b="1" dirty="0"/>
          </a:p>
          <a:p>
            <a:pPr marL="0" indent="0">
              <a:buNone/>
            </a:pPr>
            <a:r>
              <a:rPr lang="es-CO" sz="3200" dirty="0" smtClean="0"/>
              <a:t>Sin </a:t>
            </a:r>
            <a:r>
              <a:rPr lang="es-CO" sz="3200" dirty="0"/>
              <a:t>tratamiento</a:t>
            </a:r>
            <a:endParaRPr lang="es-CO" sz="3200" dirty="0" smtClean="0"/>
          </a:p>
        </p:txBody>
      </p:sp>
    </p:spTree>
    <p:extLst>
      <p:ext uri="{BB962C8B-B14F-4D97-AF65-F5344CB8AC3E}">
        <p14:creationId xmlns:p14="http://schemas.microsoft.com/office/powerpoint/2010/main" xmlns="" val="35165381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9834" y="155807"/>
            <a:ext cx="7886700" cy="670460"/>
          </a:xfrm>
        </p:spPr>
        <p:txBody>
          <a:bodyPr>
            <a:noAutofit/>
          </a:bodyPr>
          <a:lstStyle/>
          <a:p>
            <a:pPr algn="ctr"/>
            <a:r>
              <a:rPr lang="es-CO" sz="2800" b="1" dirty="0" smtClean="0">
                <a:solidFill>
                  <a:schemeClr val="accent6"/>
                </a:solidFill>
                <a:latin typeface="+mn-lt"/>
              </a:rPr>
              <a:t>SEGUIMIENTO AL PLAN </a:t>
            </a:r>
            <a:r>
              <a:rPr lang="es-CO" sz="2800" b="1" dirty="0">
                <a:solidFill>
                  <a:schemeClr val="accent6"/>
                </a:solidFill>
                <a:latin typeface="+mn-lt"/>
              </a:rPr>
              <a:t>DE MEJORAMIENTO INSTITUCIONAL</a:t>
            </a:r>
            <a:endParaRPr lang="es-CO" sz="2800" dirty="0">
              <a:solidFill>
                <a:schemeClr val="accent6"/>
              </a:solidFill>
              <a:latin typeface="+mn-lt"/>
            </a:endParaRPr>
          </a:p>
        </p:txBody>
      </p:sp>
      <p:sp>
        <p:nvSpPr>
          <p:cNvPr id="3" name="Marcador de contenido 2"/>
          <p:cNvSpPr>
            <a:spLocks noGrp="1"/>
          </p:cNvSpPr>
          <p:nvPr>
            <p:ph sz="half" idx="1"/>
          </p:nvPr>
        </p:nvSpPr>
        <p:spPr>
          <a:xfrm>
            <a:off x="628649" y="1035587"/>
            <a:ext cx="7556883" cy="5141376"/>
          </a:xfrm>
        </p:spPr>
        <p:txBody>
          <a:bodyPr>
            <a:normAutofit/>
          </a:bodyPr>
          <a:lstStyle/>
          <a:p>
            <a:pPr marL="0" indent="0">
              <a:buNone/>
            </a:pPr>
            <a:r>
              <a:rPr lang="es-CO" sz="2000" b="1" dirty="0" smtClean="0"/>
              <a:t>SITUACIÓN PLANTEADA :</a:t>
            </a:r>
            <a:endParaRPr lang="es-CO" sz="2000" dirty="0"/>
          </a:p>
          <a:p>
            <a:pPr marL="0" indent="0">
              <a:buNone/>
            </a:pPr>
            <a:r>
              <a:rPr lang="es-CO" sz="2000" dirty="0" smtClean="0"/>
              <a:t>No se realiza un buen control  a las cuentas por Cobrar en el Departamento.</a:t>
            </a:r>
          </a:p>
          <a:p>
            <a:pPr marL="0" indent="0">
              <a:buNone/>
            </a:pPr>
            <a:r>
              <a:rPr lang="es-CO" sz="2000" b="1" dirty="0" smtClean="0"/>
              <a:t>Proceso: </a:t>
            </a:r>
            <a:r>
              <a:rPr lang="es-CO" sz="2000" dirty="0" smtClean="0"/>
              <a:t>Gestión Financiera</a:t>
            </a:r>
          </a:p>
          <a:p>
            <a:pPr marL="0" indent="0">
              <a:buNone/>
            </a:pPr>
            <a:endParaRPr lang="es-CO" sz="2000" b="1" dirty="0"/>
          </a:p>
          <a:p>
            <a:pPr marL="0" indent="0">
              <a:buNone/>
            </a:pPr>
            <a:r>
              <a:rPr lang="es-CO" sz="2000" b="1" dirty="0" smtClean="0"/>
              <a:t>SEGUIMIENTO:</a:t>
            </a:r>
            <a:endParaRPr lang="es-CO" sz="2000" b="1" dirty="0"/>
          </a:p>
          <a:p>
            <a:pPr marL="0" indent="0" algn="just">
              <a:buNone/>
            </a:pPr>
            <a:r>
              <a:rPr lang="es-CO" sz="2000" dirty="0" smtClean="0"/>
              <a:t>Se cambió el  </a:t>
            </a:r>
            <a:r>
              <a:rPr lang="es-CO" sz="2000" dirty="0"/>
              <a:t>procedimiento aplicado en cada una de las divisiones con relación a la causación y seguimiento de las cuentas por cobrar. </a:t>
            </a:r>
          </a:p>
          <a:p>
            <a:pPr marL="0" indent="0" algn="just">
              <a:buNone/>
            </a:pPr>
            <a:r>
              <a:rPr lang="es-CO" sz="2000" dirty="0" smtClean="0"/>
              <a:t>Se </a:t>
            </a:r>
            <a:r>
              <a:rPr lang="es-CO" sz="2000" dirty="0"/>
              <a:t>estableció una ficha individual para depuración de cuentas contables, que sirve para conocer el histórico, la gestión y la recomendación final de cada cuenta contable. </a:t>
            </a:r>
            <a:endParaRPr lang="es-CO" sz="2000" dirty="0" smtClean="0"/>
          </a:p>
          <a:p>
            <a:pPr algn="just"/>
            <a:r>
              <a:rPr lang="es-CO" sz="2000" dirty="0" smtClean="0"/>
              <a:t>Actualmente esta en proceso de implementación un nuevo software, el cual una vez este operando generara control al estado de cuentas por cobrar.</a:t>
            </a:r>
            <a:endParaRPr lang="es-CO" sz="2000" dirty="0"/>
          </a:p>
        </p:txBody>
      </p:sp>
    </p:spTree>
    <p:extLst>
      <p:ext uri="{BB962C8B-B14F-4D97-AF65-F5344CB8AC3E}">
        <p14:creationId xmlns:p14="http://schemas.microsoft.com/office/powerpoint/2010/main" xmlns="" val="480137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243942"/>
            <a:ext cx="7886700" cy="857746"/>
          </a:xfrm>
        </p:spPr>
        <p:txBody>
          <a:bodyPr>
            <a:normAutofit fontScale="90000"/>
          </a:bodyPr>
          <a:lstStyle/>
          <a:p>
            <a:pPr algn="ctr"/>
            <a:r>
              <a:rPr lang="es-CO" sz="2800" b="1" dirty="0" smtClean="0">
                <a:solidFill>
                  <a:schemeClr val="accent6"/>
                </a:solidFill>
                <a:latin typeface="+mn-lt"/>
              </a:rPr>
              <a:t>SEGUIMIENTO AL PLAN </a:t>
            </a:r>
            <a:r>
              <a:rPr lang="es-CO" sz="2800" b="1" dirty="0">
                <a:solidFill>
                  <a:schemeClr val="accent6"/>
                </a:solidFill>
                <a:latin typeface="+mn-lt"/>
              </a:rPr>
              <a:t>DE MEJORAMIENTO INSTITUCIONAL</a:t>
            </a:r>
            <a:endParaRPr lang="es-CO" sz="2800" dirty="0">
              <a:solidFill>
                <a:schemeClr val="accent6"/>
              </a:solidFill>
              <a:latin typeface="+mn-lt"/>
            </a:endParaRPr>
          </a:p>
        </p:txBody>
      </p:sp>
      <p:sp>
        <p:nvSpPr>
          <p:cNvPr id="3" name="Marcador de contenido 2"/>
          <p:cNvSpPr>
            <a:spLocks noGrp="1"/>
          </p:cNvSpPr>
          <p:nvPr>
            <p:ph sz="half" idx="1"/>
          </p:nvPr>
        </p:nvSpPr>
        <p:spPr>
          <a:xfrm>
            <a:off x="628650" y="1340883"/>
            <a:ext cx="7402646" cy="4351338"/>
          </a:xfrm>
        </p:spPr>
        <p:txBody>
          <a:bodyPr>
            <a:normAutofit/>
          </a:bodyPr>
          <a:lstStyle/>
          <a:p>
            <a:pPr marL="0" indent="0">
              <a:buNone/>
            </a:pPr>
            <a:r>
              <a:rPr lang="es-CO" sz="2400" b="1" dirty="0" smtClean="0"/>
              <a:t>SITUACIÓN PLANTEADA:</a:t>
            </a:r>
          </a:p>
          <a:p>
            <a:pPr marL="0" indent="0">
              <a:buNone/>
            </a:pPr>
            <a:r>
              <a:rPr lang="es-CO" sz="2400" dirty="0" smtClean="0"/>
              <a:t>Años tras año, existe una baja ejecución de recursos de destinación específica, lo que denota debilidades en la planeación de lo presupuestado. </a:t>
            </a:r>
            <a:endParaRPr lang="es-CO" sz="2400" dirty="0"/>
          </a:p>
          <a:p>
            <a:pPr marL="0" indent="0">
              <a:buNone/>
            </a:pPr>
            <a:r>
              <a:rPr lang="es-CO" sz="2400" dirty="0" smtClean="0">
                <a:solidFill>
                  <a:schemeClr val="accent1">
                    <a:lumMod val="50000"/>
                  </a:schemeClr>
                </a:solidFill>
              </a:rPr>
              <a:t> </a:t>
            </a:r>
            <a:r>
              <a:rPr lang="es-CO" sz="2400" b="1" dirty="0" smtClean="0"/>
              <a:t>Proceso</a:t>
            </a:r>
            <a:r>
              <a:rPr lang="es-CO" sz="2400" dirty="0" smtClean="0"/>
              <a:t> : Gestión Financiera</a:t>
            </a:r>
            <a:endParaRPr lang="es-CO" sz="2400" dirty="0"/>
          </a:p>
          <a:p>
            <a:pPr marL="0" indent="0">
              <a:buNone/>
            </a:pPr>
            <a:endParaRPr lang="es-CO" sz="2400" dirty="0" smtClean="0"/>
          </a:p>
          <a:p>
            <a:pPr marL="0" indent="0">
              <a:buNone/>
            </a:pPr>
            <a:r>
              <a:rPr lang="es-CO" sz="2400" b="1" dirty="0" smtClean="0"/>
              <a:t>SEGUIMIENTO: </a:t>
            </a:r>
          </a:p>
          <a:p>
            <a:pPr marL="0" indent="0">
              <a:buNone/>
            </a:pPr>
            <a:r>
              <a:rPr lang="es-CO" sz="2400" dirty="0" smtClean="0"/>
              <a:t>No se ha iniciado ejecución. Se tiene programara reunión con director de Presupuesto para evaluar el tema</a:t>
            </a:r>
            <a:r>
              <a:rPr lang="es-CO" sz="2400" b="1" dirty="0" smtClean="0"/>
              <a:t>.</a:t>
            </a:r>
            <a:endParaRPr lang="es-CO" sz="2400" b="1" dirty="0"/>
          </a:p>
        </p:txBody>
      </p:sp>
    </p:spTree>
    <p:extLst>
      <p:ext uri="{BB962C8B-B14F-4D97-AF65-F5344CB8AC3E}">
        <p14:creationId xmlns:p14="http://schemas.microsoft.com/office/powerpoint/2010/main" xmlns="" val="41402146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8650" y="121186"/>
            <a:ext cx="7886700" cy="892367"/>
          </a:xfrm>
        </p:spPr>
        <p:txBody>
          <a:bodyPr>
            <a:noAutofit/>
          </a:bodyPr>
          <a:lstStyle/>
          <a:p>
            <a:pPr algn="ctr"/>
            <a:r>
              <a:rPr lang="es-CO" sz="2800" b="1" dirty="0" smtClean="0">
                <a:solidFill>
                  <a:schemeClr val="accent6"/>
                </a:solidFill>
                <a:latin typeface="+mn-lt"/>
              </a:rPr>
              <a:t>SEGUIMIENTO AL PLAN DE MEJORAMIENTO INSTITUCIONAL</a:t>
            </a:r>
            <a:endParaRPr lang="es-CO" sz="2800" dirty="0">
              <a:solidFill>
                <a:schemeClr val="accent6"/>
              </a:solidFill>
              <a:latin typeface="+mn-lt"/>
            </a:endParaRPr>
          </a:p>
        </p:txBody>
      </p:sp>
      <p:sp>
        <p:nvSpPr>
          <p:cNvPr id="3" name="Marcador de contenido 2"/>
          <p:cNvSpPr>
            <a:spLocks noGrp="1"/>
          </p:cNvSpPr>
          <p:nvPr>
            <p:ph sz="half" idx="1"/>
          </p:nvPr>
        </p:nvSpPr>
        <p:spPr>
          <a:xfrm>
            <a:off x="628650" y="1318849"/>
            <a:ext cx="7501798" cy="4351338"/>
          </a:xfrm>
        </p:spPr>
        <p:txBody>
          <a:bodyPr>
            <a:normAutofit/>
          </a:bodyPr>
          <a:lstStyle/>
          <a:p>
            <a:pPr marL="0" indent="0">
              <a:buNone/>
            </a:pPr>
            <a:r>
              <a:rPr lang="es-CO" sz="2000" b="1" dirty="0" smtClean="0"/>
              <a:t>SITUACIÓN PLANTEDA</a:t>
            </a:r>
            <a:r>
              <a:rPr lang="es-CO" sz="2000" dirty="0" smtClean="0"/>
              <a:t>:</a:t>
            </a:r>
          </a:p>
          <a:p>
            <a:pPr marL="0" indent="0" algn="just">
              <a:buNone/>
            </a:pPr>
            <a:r>
              <a:rPr lang="es-CO" sz="2000" dirty="0" smtClean="0"/>
              <a:t>Se presenta año tras año un alto porcentaje de constitución de reservas presupuestales; situación que se puede estar originando en la falta de controles en la Planeación contractual, para garantizar el cumplimiento de la entrega de bienes y servicios antes del 31 de diciembre.</a:t>
            </a:r>
            <a:endParaRPr lang="es-CO" sz="3200" dirty="0" smtClean="0">
              <a:solidFill>
                <a:schemeClr val="accent1">
                  <a:lumMod val="50000"/>
                </a:schemeClr>
              </a:solidFill>
            </a:endParaRPr>
          </a:p>
          <a:p>
            <a:pPr marL="0" indent="0">
              <a:buNone/>
            </a:pPr>
            <a:r>
              <a:rPr lang="es-CO" sz="2000" b="1" dirty="0" smtClean="0"/>
              <a:t>Proceso</a:t>
            </a:r>
            <a:r>
              <a:rPr lang="es-CO" sz="2000" dirty="0" smtClean="0"/>
              <a:t>: </a:t>
            </a:r>
            <a:r>
              <a:rPr lang="es-CO" sz="2000" dirty="0"/>
              <a:t>G</a:t>
            </a:r>
            <a:r>
              <a:rPr lang="es-CO" sz="2000" dirty="0" smtClean="0"/>
              <a:t>estión Financiera</a:t>
            </a:r>
          </a:p>
          <a:p>
            <a:pPr marL="0" indent="0">
              <a:buNone/>
            </a:pPr>
            <a:r>
              <a:rPr lang="es-CO" sz="2000" b="1" dirty="0" smtClean="0"/>
              <a:t>SEGUIMIENTO:</a:t>
            </a:r>
            <a:endParaRPr lang="es-CO" sz="2000" b="1" dirty="0"/>
          </a:p>
          <a:p>
            <a:pPr marL="0" indent="0" algn="just">
              <a:buNone/>
            </a:pPr>
            <a:r>
              <a:rPr lang="es-CO" sz="2000" dirty="0" smtClean="0"/>
              <a:t>A diciembre 31 de 2016, se constituyeron reservas por $ 232.762.866.000, con lo cual </a:t>
            </a:r>
            <a:r>
              <a:rPr lang="es-CO" sz="2000" dirty="0"/>
              <a:t>se </a:t>
            </a:r>
            <a:r>
              <a:rPr lang="es-CO" sz="2000" dirty="0" smtClean="0"/>
              <a:t>dio </a:t>
            </a:r>
            <a:r>
              <a:rPr lang="es-CO" sz="2000" dirty="0"/>
              <a:t>una reducción considerable con respecto al año anterior </a:t>
            </a:r>
            <a:r>
              <a:rPr lang="es-CO" sz="2000" dirty="0" smtClean="0"/>
              <a:t>2015 año en el cual se generaron reservas por                 $</a:t>
            </a:r>
            <a:r>
              <a:rPr lang="es-CO" sz="2000" dirty="0"/>
              <a:t>412,180,767, </a:t>
            </a:r>
            <a:r>
              <a:rPr lang="es-CO" sz="2000" dirty="0" smtClean="0"/>
              <a:t>000, lo cual representa una </a:t>
            </a:r>
            <a:r>
              <a:rPr lang="es-CO" sz="2000" dirty="0"/>
              <a:t>reducción </a:t>
            </a:r>
            <a:r>
              <a:rPr lang="es-CO" sz="2000" dirty="0" smtClean="0"/>
              <a:t> del 56.47%.</a:t>
            </a:r>
          </a:p>
          <a:p>
            <a:pPr marL="0" indent="0" algn="just">
              <a:buNone/>
            </a:pPr>
            <a:r>
              <a:rPr lang="es-CO" sz="2000" dirty="0" smtClean="0"/>
              <a:t>.</a:t>
            </a:r>
            <a:endParaRPr lang="es-CO" sz="2000" dirty="0"/>
          </a:p>
        </p:txBody>
      </p:sp>
    </p:spTree>
    <p:extLst>
      <p:ext uri="{BB962C8B-B14F-4D97-AF65-F5344CB8AC3E}">
        <p14:creationId xmlns:p14="http://schemas.microsoft.com/office/powerpoint/2010/main" xmlns="" val="23669653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30506" y="365127"/>
            <a:ext cx="8184844" cy="1100116"/>
          </a:xfrm>
        </p:spPr>
        <p:txBody>
          <a:bodyPr>
            <a:normAutofit/>
          </a:bodyPr>
          <a:lstStyle/>
          <a:p>
            <a:pPr algn="ctr"/>
            <a:r>
              <a:rPr lang="es-CO" sz="2800" b="1" dirty="0" smtClean="0">
                <a:solidFill>
                  <a:schemeClr val="accent6"/>
                </a:solidFill>
                <a:latin typeface="+mn-lt"/>
              </a:rPr>
              <a:t>SEGUIMIENTO AL PLAN </a:t>
            </a:r>
            <a:r>
              <a:rPr lang="es-CO" sz="2800" b="1" dirty="0">
                <a:solidFill>
                  <a:schemeClr val="accent6"/>
                </a:solidFill>
                <a:latin typeface="+mn-lt"/>
              </a:rPr>
              <a:t>DE MEJORAMIENTO INSTITUCIONAL</a:t>
            </a:r>
            <a:endParaRPr lang="es-CO" sz="2800" dirty="0">
              <a:solidFill>
                <a:schemeClr val="accent6"/>
              </a:solidFill>
              <a:latin typeface="+mn-lt"/>
            </a:endParaRPr>
          </a:p>
        </p:txBody>
      </p:sp>
      <p:sp>
        <p:nvSpPr>
          <p:cNvPr id="3" name="Marcador de contenido 2"/>
          <p:cNvSpPr>
            <a:spLocks noGrp="1"/>
          </p:cNvSpPr>
          <p:nvPr>
            <p:ph sz="half" idx="1"/>
          </p:nvPr>
        </p:nvSpPr>
        <p:spPr>
          <a:xfrm>
            <a:off x="573566" y="1465243"/>
            <a:ext cx="7347562" cy="4351338"/>
          </a:xfrm>
        </p:spPr>
        <p:txBody>
          <a:bodyPr>
            <a:normAutofit fontScale="92500" lnSpcReduction="10000"/>
          </a:bodyPr>
          <a:lstStyle/>
          <a:p>
            <a:pPr marL="0" indent="0">
              <a:buNone/>
            </a:pPr>
            <a:r>
              <a:rPr lang="es-CO" sz="2000" b="1" dirty="0" smtClean="0"/>
              <a:t>SITUACIÓN PLANTEADA :</a:t>
            </a:r>
          </a:p>
          <a:p>
            <a:pPr marL="0" indent="0">
              <a:buNone/>
            </a:pPr>
            <a:r>
              <a:rPr lang="es-CO" sz="2000" dirty="0" smtClean="0"/>
              <a:t>No se ha establecido una ruta definitiva para la implementación de Normas Internacionales de Contabilidad Pública, </a:t>
            </a:r>
            <a:r>
              <a:rPr lang="es-CO" sz="2600" b="1" dirty="0" smtClean="0"/>
              <a:t>NICPS. </a:t>
            </a:r>
          </a:p>
          <a:p>
            <a:pPr marL="0" indent="0">
              <a:buNone/>
            </a:pPr>
            <a:r>
              <a:rPr lang="es-CO" sz="2000" b="1" dirty="0" smtClean="0"/>
              <a:t>Proceso</a:t>
            </a:r>
            <a:r>
              <a:rPr lang="es-CO" sz="2000" dirty="0" smtClean="0"/>
              <a:t> : Gestión Financiera</a:t>
            </a:r>
          </a:p>
          <a:p>
            <a:pPr marL="0" indent="0">
              <a:buNone/>
            </a:pPr>
            <a:r>
              <a:rPr lang="es-CO" sz="2000" b="1" dirty="0" smtClean="0"/>
              <a:t>SEGUIMIENTO:</a:t>
            </a:r>
            <a:endParaRPr lang="es-CO" sz="2000" b="1" dirty="0"/>
          </a:p>
          <a:p>
            <a:pPr algn="just"/>
            <a:r>
              <a:rPr lang="es-CO" sz="2000" dirty="0"/>
              <a:t>Se elaboraron los estudios previos para la contratación y actualmente se viene adelantando el proyecto de actualización del sistema de información financiero </a:t>
            </a:r>
            <a:r>
              <a:rPr lang="es-CO" sz="2000" dirty="0" smtClean="0"/>
              <a:t>SAP.</a:t>
            </a:r>
          </a:p>
          <a:p>
            <a:pPr algn="just"/>
            <a:r>
              <a:rPr lang="es-CO" sz="2000" dirty="0" smtClean="0"/>
              <a:t> </a:t>
            </a:r>
            <a:r>
              <a:rPr lang="es-CO" sz="2000" dirty="0"/>
              <a:t>Se ha definido y aprobado el documento que contiene la descripción de los escenarios de negocio de implementación y migración a Nueva Contabilidad </a:t>
            </a:r>
            <a:r>
              <a:rPr lang="es-CO" sz="2000" dirty="0" smtClean="0"/>
              <a:t>Mayor (</a:t>
            </a:r>
            <a:r>
              <a:rPr lang="es-CO" sz="2000" dirty="0"/>
              <a:t>New General Ledger) bajo el escenario de </a:t>
            </a:r>
            <a:r>
              <a:rPr lang="es-CO" sz="2000" dirty="0" smtClean="0"/>
              <a:t>migración. </a:t>
            </a:r>
          </a:p>
          <a:p>
            <a:pPr algn="just"/>
            <a:r>
              <a:rPr lang="es-CO" sz="2000" dirty="0" smtClean="0"/>
              <a:t>La </a:t>
            </a:r>
            <a:r>
              <a:rPr lang="es-CO" sz="2000" dirty="0"/>
              <a:t>E</a:t>
            </a:r>
            <a:r>
              <a:rPr lang="es-CO" sz="2000" dirty="0" smtClean="0"/>
              <a:t>ntidad debe generar estados financieros iniciales con </a:t>
            </a:r>
            <a:r>
              <a:rPr lang="es-CO" sz="2600" dirty="0" smtClean="0"/>
              <a:t>NICPS</a:t>
            </a:r>
            <a:r>
              <a:rPr lang="es-CO" sz="2000" dirty="0" smtClean="0"/>
              <a:t> a partir del 1 de enero de 2018</a:t>
            </a:r>
          </a:p>
        </p:txBody>
      </p:sp>
    </p:spTree>
    <p:extLst>
      <p:ext uri="{BB962C8B-B14F-4D97-AF65-F5344CB8AC3E}">
        <p14:creationId xmlns:p14="http://schemas.microsoft.com/office/powerpoint/2010/main" xmlns="" val="39911664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1"/>
          </p:nvPr>
        </p:nvSpPr>
        <p:spPr>
          <a:xfrm>
            <a:off x="628650" y="738130"/>
            <a:ext cx="7799254" cy="5438833"/>
          </a:xfrm>
        </p:spPr>
        <p:txBody>
          <a:bodyPr>
            <a:normAutofit/>
          </a:bodyPr>
          <a:lstStyle/>
          <a:p>
            <a:pPr marL="0" indent="0" algn="ctr">
              <a:buNone/>
            </a:pPr>
            <a:endParaRPr lang="es-CO" sz="6000" dirty="0" smtClean="0">
              <a:solidFill>
                <a:schemeClr val="accent6"/>
              </a:solidFill>
            </a:endParaRPr>
          </a:p>
          <a:p>
            <a:pPr marL="0" indent="0" algn="ctr">
              <a:buNone/>
            </a:pPr>
            <a:endParaRPr lang="es-CO" sz="6000" dirty="0">
              <a:solidFill>
                <a:schemeClr val="accent6"/>
              </a:solidFill>
            </a:endParaRPr>
          </a:p>
          <a:p>
            <a:pPr marL="0" indent="0" algn="ctr">
              <a:buNone/>
            </a:pPr>
            <a:r>
              <a:rPr lang="es-CO" sz="6000" dirty="0" smtClean="0">
                <a:solidFill>
                  <a:schemeClr val="accent6"/>
                </a:solidFill>
              </a:rPr>
              <a:t>MUCHAS GRACIAS…</a:t>
            </a:r>
            <a:endParaRPr lang="es-CO" sz="6000" dirty="0">
              <a:solidFill>
                <a:schemeClr val="accent6"/>
              </a:solidFill>
            </a:endParaRPr>
          </a:p>
        </p:txBody>
      </p:sp>
    </p:spTree>
    <p:extLst>
      <p:ext uri="{BB962C8B-B14F-4D97-AF65-F5344CB8AC3E}">
        <p14:creationId xmlns:p14="http://schemas.microsoft.com/office/powerpoint/2010/main" xmlns="" val="7517962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84952" y="141862"/>
            <a:ext cx="7772400" cy="805589"/>
          </a:xfrm>
        </p:spPr>
        <p:txBody>
          <a:bodyPr>
            <a:normAutofit fontScale="90000"/>
          </a:bodyPr>
          <a:lstStyle/>
          <a:p>
            <a:pPr algn="ctr"/>
            <a:r>
              <a:rPr lang="es-CO" sz="3200" b="1" dirty="0" smtClean="0">
                <a:solidFill>
                  <a:schemeClr val="accent6"/>
                </a:solidFill>
                <a:latin typeface="+mn-lt"/>
              </a:rPr>
              <a:t>SEGUIMIENTO AL PLAN </a:t>
            </a:r>
            <a:r>
              <a:rPr lang="es-CO" sz="3200" b="1" dirty="0">
                <a:solidFill>
                  <a:schemeClr val="accent6"/>
                </a:solidFill>
                <a:latin typeface="+mn-lt"/>
              </a:rPr>
              <a:t>DE MEJORAMIENTO INSTITUCIONAL</a:t>
            </a:r>
            <a:endParaRPr lang="es-CO" sz="3200" dirty="0">
              <a:solidFill>
                <a:schemeClr val="accent6"/>
              </a:solidFill>
              <a:latin typeface="+mn-lt"/>
            </a:endParaRPr>
          </a:p>
        </p:txBody>
      </p:sp>
      <p:sp>
        <p:nvSpPr>
          <p:cNvPr id="3" name="Marcador de contenido 2"/>
          <p:cNvSpPr>
            <a:spLocks noGrp="1"/>
          </p:cNvSpPr>
          <p:nvPr>
            <p:ph type="subTitle" idx="1"/>
          </p:nvPr>
        </p:nvSpPr>
        <p:spPr>
          <a:xfrm>
            <a:off x="977747" y="1674085"/>
            <a:ext cx="6858000" cy="4153837"/>
          </a:xfrm>
        </p:spPr>
        <p:txBody>
          <a:bodyPr>
            <a:normAutofit/>
          </a:bodyPr>
          <a:lstStyle/>
          <a:p>
            <a:pPr marL="0" indent="0" algn="l">
              <a:buNone/>
            </a:pPr>
            <a:r>
              <a:rPr lang="es-CO" sz="2000" b="1" dirty="0" smtClean="0"/>
              <a:t>SITUACIÓN PLANTEADA </a:t>
            </a:r>
            <a:r>
              <a:rPr lang="es-CO" sz="2000" dirty="0" smtClean="0"/>
              <a:t>:</a:t>
            </a:r>
          </a:p>
          <a:p>
            <a:pPr marL="0" indent="0" algn="l">
              <a:buNone/>
            </a:pPr>
            <a:r>
              <a:rPr lang="es-CO" sz="2000" dirty="0" smtClean="0"/>
              <a:t>Falta la implementación de las Tablas de Valoración </a:t>
            </a:r>
            <a:r>
              <a:rPr lang="es-CO" sz="2000" dirty="0"/>
              <a:t>D</a:t>
            </a:r>
            <a:r>
              <a:rPr lang="es-CO" sz="2000" dirty="0" smtClean="0"/>
              <a:t>ocumental en la Organización. </a:t>
            </a:r>
          </a:p>
          <a:p>
            <a:pPr algn="l"/>
            <a:r>
              <a:rPr lang="es-CO" sz="2000" b="1" dirty="0"/>
              <a:t>Proceso</a:t>
            </a:r>
            <a:r>
              <a:rPr lang="es-CO" sz="2000" dirty="0"/>
              <a:t> : Gestión Documental</a:t>
            </a:r>
            <a:endParaRPr lang="es-CO" sz="2000" dirty="0" smtClean="0"/>
          </a:p>
          <a:p>
            <a:pPr marL="0" indent="0" algn="l">
              <a:buNone/>
            </a:pPr>
            <a:r>
              <a:rPr lang="es-CO" sz="2000" b="1" dirty="0" smtClean="0"/>
              <a:t>SEGUIMIENTO:</a:t>
            </a:r>
          </a:p>
          <a:p>
            <a:pPr algn="just"/>
            <a:r>
              <a:rPr lang="es-CO" sz="2000" dirty="0"/>
              <a:t>S</a:t>
            </a:r>
            <a:r>
              <a:rPr lang="es-CO" sz="2000" dirty="0" smtClean="0"/>
              <a:t>e realizo </a:t>
            </a:r>
            <a:r>
              <a:rPr lang="es-CO" sz="2000" dirty="0"/>
              <a:t>envío con ajustes solicitados por el Archivo General de la Nación (AGN) </a:t>
            </a:r>
            <a:r>
              <a:rPr lang="es-CO" sz="2000" dirty="0" smtClean="0"/>
              <a:t>para </a:t>
            </a:r>
            <a:r>
              <a:rPr lang="es-CO" sz="2000" dirty="0"/>
              <a:t>revisión y en visita realizada a Bogotá el 28 de febrero de 2017 </a:t>
            </a:r>
            <a:r>
              <a:rPr lang="es-CO" sz="2000" dirty="0" smtClean="0"/>
              <a:t> </a:t>
            </a:r>
            <a:r>
              <a:rPr lang="es-CO" sz="2000" dirty="0"/>
              <a:t>se </a:t>
            </a:r>
            <a:r>
              <a:rPr lang="es-CO" sz="2000" dirty="0" smtClean="0"/>
              <a:t>constató </a:t>
            </a:r>
            <a:r>
              <a:rPr lang="es-CO" sz="2000" dirty="0"/>
              <a:t>que </a:t>
            </a:r>
            <a:r>
              <a:rPr lang="es-CO" sz="2000" dirty="0" smtClean="0"/>
              <a:t>aún </a:t>
            </a:r>
            <a:r>
              <a:rPr lang="es-CO" sz="2000" dirty="0"/>
              <a:t>no se </a:t>
            </a:r>
            <a:r>
              <a:rPr lang="es-CO" sz="2000" dirty="0" smtClean="0"/>
              <a:t>ha </a:t>
            </a:r>
            <a:r>
              <a:rPr lang="es-CO" sz="2000" dirty="0"/>
              <a:t>cumplido con la totalidad de las observaciones realizadas a las Tablas de Valoración por parte del </a:t>
            </a:r>
            <a:r>
              <a:rPr lang="es-CO" sz="2000" dirty="0" smtClean="0"/>
              <a:t>contratista.</a:t>
            </a:r>
          </a:p>
          <a:p>
            <a:pPr algn="just"/>
            <a:r>
              <a:rPr lang="es-CO" sz="2000" dirty="0" smtClean="0"/>
              <a:t>Pendiente: A </a:t>
            </a:r>
            <a:r>
              <a:rPr lang="es-CO" sz="2000" dirty="0"/>
              <a:t>espera de la devolución formal para </a:t>
            </a:r>
            <a:r>
              <a:rPr lang="es-CO" sz="2000" dirty="0" smtClean="0"/>
              <a:t>a ajustes</a:t>
            </a:r>
            <a:r>
              <a:rPr lang="es-CO" sz="2000" dirty="0"/>
              <a:t>.</a:t>
            </a:r>
            <a:endParaRPr lang="es-CO" sz="2000" b="1" dirty="0" smtClean="0"/>
          </a:p>
        </p:txBody>
      </p:sp>
    </p:spTree>
    <p:extLst>
      <p:ext uri="{BB962C8B-B14F-4D97-AF65-F5344CB8AC3E}">
        <p14:creationId xmlns:p14="http://schemas.microsoft.com/office/powerpoint/2010/main" xmlns="" val="1144122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38819" y="514618"/>
            <a:ext cx="7886700" cy="4351338"/>
          </a:xfrm>
        </p:spPr>
        <p:txBody>
          <a:bodyPr/>
          <a:lstStyle/>
          <a:p>
            <a:pPr marL="171450" indent="-171450" algn="just"/>
            <a:r>
              <a:rPr lang="es-CO" dirty="0"/>
              <a:t>661 mil millones de apertura de libros contables año 1997, que tenían registros manuales , se ingresaron a bases de datos SAP como saldos iniciales.</a:t>
            </a:r>
          </a:p>
          <a:p>
            <a:pPr marL="171450" indent="-171450" algn="just"/>
            <a:r>
              <a:rPr lang="es-CO" dirty="0"/>
              <a:t>Con los anteriores tres temas, se tiene un avance del 55.8 % y se tiene como meta, tener saneada toda la cuenta a diciembre 31 de 2017, por apertura de las Normas Internacionales NICSP.</a:t>
            </a:r>
          </a:p>
          <a:p>
            <a:endParaRPr lang="es-CO" dirty="0"/>
          </a:p>
        </p:txBody>
      </p:sp>
    </p:spTree>
    <p:extLst>
      <p:ext uri="{BB962C8B-B14F-4D97-AF65-F5344CB8AC3E}">
        <p14:creationId xmlns:p14="http://schemas.microsoft.com/office/powerpoint/2010/main" xmlns="" val="1697172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352541"/>
            <a:ext cx="7772400" cy="969484"/>
          </a:xfrm>
        </p:spPr>
        <p:txBody>
          <a:bodyPr>
            <a:normAutofit/>
          </a:bodyPr>
          <a:lstStyle/>
          <a:p>
            <a:pPr algn="ctr"/>
            <a:r>
              <a:rPr lang="es-CO" sz="3200" b="1" dirty="0" smtClean="0">
                <a:solidFill>
                  <a:schemeClr val="accent6"/>
                </a:solidFill>
              </a:rPr>
              <a:t>SEGUIMIENTO AL PLAN </a:t>
            </a:r>
            <a:r>
              <a:rPr lang="es-CO" sz="3200" b="1" dirty="0">
                <a:solidFill>
                  <a:schemeClr val="accent6"/>
                </a:solidFill>
              </a:rPr>
              <a:t>DE MEJORAMIENTO INSTITUCIONAL</a:t>
            </a:r>
          </a:p>
        </p:txBody>
      </p:sp>
      <p:sp>
        <p:nvSpPr>
          <p:cNvPr id="3" name="Marcador de contenido 2"/>
          <p:cNvSpPr>
            <a:spLocks noGrp="1"/>
          </p:cNvSpPr>
          <p:nvPr>
            <p:ph type="subTitle" idx="1"/>
          </p:nvPr>
        </p:nvSpPr>
        <p:spPr>
          <a:xfrm>
            <a:off x="848299" y="1949986"/>
            <a:ext cx="7009482" cy="4219459"/>
          </a:xfrm>
        </p:spPr>
        <p:txBody>
          <a:bodyPr>
            <a:noAutofit/>
          </a:bodyPr>
          <a:lstStyle/>
          <a:p>
            <a:pPr marL="0" indent="0" algn="just">
              <a:buNone/>
            </a:pPr>
            <a:r>
              <a:rPr lang="es-CO" sz="2000" b="1" dirty="0" smtClean="0"/>
              <a:t>SITUACIÓN  PLANTEADA </a:t>
            </a:r>
            <a:r>
              <a:rPr lang="es-CO" sz="2000" dirty="0" smtClean="0"/>
              <a:t>: </a:t>
            </a:r>
          </a:p>
          <a:p>
            <a:pPr marL="0" indent="0" algn="just">
              <a:buNone/>
            </a:pPr>
            <a:r>
              <a:rPr lang="es-CO" sz="2000" dirty="0" smtClean="0"/>
              <a:t>La cuenta contable propiedad planta y equipo en cuanto a los bienes de uso público (vías, fajas), presenta incertidumbre porque no refleja la realidad del Departamento.</a:t>
            </a:r>
          </a:p>
          <a:p>
            <a:pPr marL="0" indent="0" algn="just">
              <a:buNone/>
            </a:pPr>
            <a:r>
              <a:rPr lang="es-CO" sz="2000" b="1" dirty="0" smtClean="0"/>
              <a:t>Proceso</a:t>
            </a:r>
            <a:r>
              <a:rPr lang="es-CO" sz="2000" dirty="0" smtClean="0"/>
              <a:t> : Gestión Financiera</a:t>
            </a:r>
          </a:p>
          <a:p>
            <a:pPr marL="0" indent="0" algn="just">
              <a:buNone/>
            </a:pPr>
            <a:r>
              <a:rPr lang="es-CO" sz="2000" b="1" dirty="0" smtClean="0"/>
              <a:t>SEGUIMIENTO :</a:t>
            </a:r>
          </a:p>
          <a:p>
            <a:pPr algn="just"/>
            <a:r>
              <a:rPr lang="es-CO" sz="2000" dirty="0" smtClean="0"/>
              <a:t>De acuerdo al diagnostico inicial, para esta cuenta se tiene un estimado de 2 billones de pesos por sanear, de los cuales, se han adelantado las siguientes gestiones :</a:t>
            </a:r>
          </a:p>
        </p:txBody>
      </p:sp>
    </p:spTree>
    <p:extLst>
      <p:ext uri="{BB962C8B-B14F-4D97-AF65-F5344CB8AC3E}">
        <p14:creationId xmlns:p14="http://schemas.microsoft.com/office/powerpoint/2010/main" xmlns="" val="26918551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85431" y="481568"/>
            <a:ext cx="7886700" cy="4351338"/>
          </a:xfrm>
        </p:spPr>
        <p:txBody>
          <a:bodyPr/>
          <a:lstStyle/>
          <a:p>
            <a:pPr marL="171450" indent="-171450" algn="just"/>
            <a:r>
              <a:rPr lang="es-CO" dirty="0"/>
              <a:t>144 Mil millones que estaban clasificados como inversión, se reclasificaron como gasto (Mantenimiento vial)</a:t>
            </a:r>
          </a:p>
          <a:p>
            <a:pPr marL="171450" indent="-171450" algn="just"/>
            <a:r>
              <a:rPr lang="es-CO" dirty="0"/>
              <a:t>311 Mil Millones  que estaban registrado en Sistema de Información Financiera (SIF), se trasladaron como carga inicial a SAP en el año 2006 en forma global, sin permitir identificar los valores individuales, sean vías o fajas, se realizo el ajuste a las cuentas correspondientes.</a:t>
            </a:r>
          </a:p>
          <a:p>
            <a:pPr algn="just"/>
            <a:endParaRPr lang="es-CO" sz="3200" dirty="0">
              <a:solidFill>
                <a:schemeClr val="accent1">
                  <a:lumMod val="50000"/>
                </a:schemeClr>
              </a:solidFill>
            </a:endParaRPr>
          </a:p>
          <a:p>
            <a:pPr marL="0" indent="0">
              <a:buNone/>
            </a:pPr>
            <a:endParaRPr lang="es-CO" dirty="0"/>
          </a:p>
        </p:txBody>
      </p:sp>
    </p:spTree>
    <p:extLst>
      <p:ext uri="{BB962C8B-B14F-4D97-AF65-F5344CB8AC3E}">
        <p14:creationId xmlns:p14="http://schemas.microsoft.com/office/powerpoint/2010/main" xmlns="" val="3440706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87287"/>
            <a:ext cx="7772400" cy="969485"/>
          </a:xfrm>
        </p:spPr>
        <p:txBody>
          <a:bodyPr>
            <a:noAutofit/>
          </a:bodyPr>
          <a:lstStyle/>
          <a:p>
            <a:pPr algn="ctr"/>
            <a:r>
              <a:rPr lang="es-CO" sz="3200" b="1" dirty="0" smtClean="0">
                <a:solidFill>
                  <a:schemeClr val="accent6"/>
                </a:solidFill>
                <a:latin typeface="+mn-lt"/>
              </a:rPr>
              <a:t>SEGUIMIENTO AL PLAN </a:t>
            </a:r>
            <a:r>
              <a:rPr lang="es-CO" sz="3200" b="1" dirty="0">
                <a:solidFill>
                  <a:schemeClr val="accent6"/>
                </a:solidFill>
                <a:latin typeface="+mn-lt"/>
              </a:rPr>
              <a:t>DE MEJORAMIENTO INSTITUCIONAL</a:t>
            </a:r>
          </a:p>
        </p:txBody>
      </p:sp>
      <p:sp>
        <p:nvSpPr>
          <p:cNvPr id="3" name="Marcador de contenido 2"/>
          <p:cNvSpPr>
            <a:spLocks noGrp="1"/>
          </p:cNvSpPr>
          <p:nvPr>
            <p:ph type="subTitle" idx="1"/>
          </p:nvPr>
        </p:nvSpPr>
        <p:spPr>
          <a:xfrm>
            <a:off x="685800" y="1795750"/>
            <a:ext cx="7315200" cy="4869455"/>
          </a:xfrm>
        </p:spPr>
        <p:txBody>
          <a:bodyPr>
            <a:noAutofit/>
          </a:bodyPr>
          <a:lstStyle/>
          <a:p>
            <a:pPr marL="0" indent="0" algn="just">
              <a:buNone/>
            </a:pPr>
            <a:r>
              <a:rPr lang="es-CO" sz="2000" b="1" dirty="0" smtClean="0"/>
              <a:t>SITUACIÓN PLANTEADA </a:t>
            </a:r>
            <a:r>
              <a:rPr lang="es-CO" sz="1400" b="1" dirty="0" smtClean="0"/>
              <a:t>:</a:t>
            </a:r>
          </a:p>
          <a:p>
            <a:pPr marL="0" indent="0" algn="just">
              <a:buNone/>
            </a:pPr>
            <a:r>
              <a:rPr lang="es-CO" sz="2000" dirty="0" smtClean="0"/>
              <a:t>Existen debilidades en la supervisión e interventoría de la contratación estatal. </a:t>
            </a:r>
          </a:p>
          <a:p>
            <a:pPr marL="0" indent="0" algn="just">
              <a:buNone/>
            </a:pPr>
            <a:r>
              <a:rPr lang="es-CO" sz="2000" b="1" dirty="0" smtClean="0"/>
              <a:t>Proceso</a:t>
            </a:r>
            <a:r>
              <a:rPr lang="es-CO" sz="2000" dirty="0" smtClean="0"/>
              <a:t> : Contratación.</a:t>
            </a:r>
          </a:p>
          <a:p>
            <a:pPr marL="0" indent="0" algn="just">
              <a:buNone/>
            </a:pPr>
            <a:endParaRPr lang="es-CO" sz="2000" b="1" dirty="0"/>
          </a:p>
          <a:p>
            <a:pPr marL="0" indent="0" algn="just">
              <a:buNone/>
            </a:pPr>
            <a:r>
              <a:rPr lang="es-CO" sz="2000" b="1" dirty="0" smtClean="0"/>
              <a:t>SEGUIMIENTO</a:t>
            </a:r>
            <a:r>
              <a:rPr lang="es-CO" sz="1400" b="1" dirty="0" smtClean="0"/>
              <a:t>:</a:t>
            </a:r>
            <a:endParaRPr lang="es-CO" sz="1400" b="1" dirty="0"/>
          </a:p>
          <a:p>
            <a:pPr algn="just"/>
            <a:r>
              <a:rPr lang="es-CO" sz="2000" dirty="0" smtClean="0"/>
              <a:t>Se han realizado las siguientes actividades :</a:t>
            </a:r>
          </a:p>
          <a:p>
            <a:pPr algn="just"/>
            <a:r>
              <a:rPr lang="es-CO" sz="2000" dirty="0" smtClean="0"/>
              <a:t>En </a:t>
            </a:r>
            <a:r>
              <a:rPr lang="es-CO" sz="2000" dirty="0"/>
              <a:t>materia de supervisión y contratación se realizaron capacitaciones en </a:t>
            </a:r>
            <a:r>
              <a:rPr lang="es-CO" sz="2000" dirty="0" smtClean="0"/>
              <a:t>2016: Mayo </a:t>
            </a:r>
            <a:r>
              <a:rPr lang="es-CO" sz="2000" dirty="0"/>
              <a:t>2, Junio 27, Julio 11, Julio 18 y Agosto </a:t>
            </a:r>
            <a:r>
              <a:rPr lang="es-CO" sz="2000" dirty="0" smtClean="0"/>
              <a:t>18</a:t>
            </a:r>
            <a:endParaRPr lang="es-CO" sz="2000" dirty="0"/>
          </a:p>
        </p:txBody>
      </p:sp>
    </p:spTree>
    <p:extLst>
      <p:ext uri="{BB962C8B-B14F-4D97-AF65-F5344CB8AC3E}">
        <p14:creationId xmlns:p14="http://schemas.microsoft.com/office/powerpoint/2010/main" xmlns="" val="16867341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84583" y="947451"/>
            <a:ext cx="7886700" cy="4755786"/>
          </a:xfrm>
        </p:spPr>
        <p:txBody>
          <a:bodyPr/>
          <a:lstStyle/>
          <a:p>
            <a:pPr algn="just"/>
            <a:r>
              <a:rPr lang="es-CO" sz="2400" dirty="0" smtClean="0"/>
              <a:t>La </a:t>
            </a:r>
            <a:r>
              <a:rPr lang="es-CO" sz="2400" dirty="0"/>
              <a:t>Secretaría de Hacienda con apoyo de la Secretaría General, expidió el Instructivo Tributario, mediante el cual se explican los impuestos que aplican para cada tipo de contratos. Este instructivo fue socializado a supervisores e interventores el 11 de noviembre.</a:t>
            </a:r>
          </a:p>
          <a:p>
            <a:pPr algn="just"/>
            <a:r>
              <a:rPr lang="es-CO" sz="2400" dirty="0" smtClean="0"/>
              <a:t>Con </a:t>
            </a:r>
            <a:r>
              <a:rPr lang="es-CO" sz="2400" dirty="0"/>
              <a:t>el apoyo de Secretaria de Hacienda se dicto taller de vigencias futuras el jueves 18 de agosto.</a:t>
            </a:r>
          </a:p>
          <a:p>
            <a:pPr algn="just"/>
            <a:r>
              <a:rPr lang="es-CO" sz="2400" dirty="0" smtClean="0"/>
              <a:t>Panel </a:t>
            </a:r>
            <a:r>
              <a:rPr lang="es-CO" sz="2400" dirty="0"/>
              <a:t>"Delitos contra la Administración Pública", contratos sin cumplimiento de requisitos y celebración indebida de contratos. El 8 de septiembre de 2016 </a:t>
            </a:r>
          </a:p>
          <a:p>
            <a:pPr marL="0" indent="0">
              <a:buNone/>
            </a:pPr>
            <a:endParaRPr lang="es-CO" dirty="0"/>
          </a:p>
        </p:txBody>
      </p:sp>
    </p:spTree>
    <p:extLst>
      <p:ext uri="{BB962C8B-B14F-4D97-AF65-F5344CB8AC3E}">
        <p14:creationId xmlns:p14="http://schemas.microsoft.com/office/powerpoint/2010/main" xmlns="" val="3531037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24334" y="133772"/>
            <a:ext cx="7886700" cy="637409"/>
          </a:xfrm>
        </p:spPr>
        <p:txBody>
          <a:bodyPr>
            <a:normAutofit/>
          </a:bodyPr>
          <a:lstStyle/>
          <a:p>
            <a:pPr algn="ctr"/>
            <a:r>
              <a:rPr lang="es-CO" sz="2400" b="1" dirty="0" smtClean="0">
                <a:solidFill>
                  <a:schemeClr val="accent6"/>
                </a:solidFill>
                <a:latin typeface="+mn-lt"/>
              </a:rPr>
              <a:t>SEGUIMIENTO AL PLAN </a:t>
            </a:r>
            <a:r>
              <a:rPr lang="es-CO" sz="2400" b="1" dirty="0">
                <a:solidFill>
                  <a:schemeClr val="accent6"/>
                </a:solidFill>
                <a:latin typeface="+mn-lt"/>
              </a:rPr>
              <a:t>DE MEJORAMIENTO INSTITUCIONAL</a:t>
            </a:r>
            <a:endParaRPr lang="es-CO" sz="2400" dirty="0">
              <a:solidFill>
                <a:schemeClr val="accent6"/>
              </a:solidFill>
              <a:latin typeface="+mn-lt"/>
            </a:endParaRPr>
          </a:p>
        </p:txBody>
      </p:sp>
      <p:sp>
        <p:nvSpPr>
          <p:cNvPr id="3" name="Marcador de contenido 2"/>
          <p:cNvSpPr>
            <a:spLocks noGrp="1"/>
          </p:cNvSpPr>
          <p:nvPr>
            <p:ph sz="half" idx="1"/>
          </p:nvPr>
        </p:nvSpPr>
        <p:spPr>
          <a:xfrm>
            <a:off x="628650" y="1013551"/>
            <a:ext cx="7678068" cy="4792337"/>
          </a:xfrm>
        </p:spPr>
        <p:txBody>
          <a:bodyPr>
            <a:noAutofit/>
          </a:bodyPr>
          <a:lstStyle/>
          <a:p>
            <a:pPr marL="0" indent="0" algn="just">
              <a:buNone/>
            </a:pPr>
            <a:r>
              <a:rPr lang="es-CO" sz="1800" b="1" dirty="0" smtClean="0"/>
              <a:t>SITUECIÓN PLANTEADA:</a:t>
            </a:r>
          </a:p>
          <a:p>
            <a:pPr marL="0" indent="0" algn="just">
              <a:buNone/>
            </a:pPr>
            <a:r>
              <a:rPr lang="es-CO" sz="1800" dirty="0" smtClean="0"/>
              <a:t>Existen debilidades en la evaluación de la satisfacción del cliente en los procesos.</a:t>
            </a:r>
          </a:p>
          <a:p>
            <a:pPr marL="0" indent="0" algn="just">
              <a:buNone/>
            </a:pPr>
            <a:r>
              <a:rPr lang="es-CO" sz="1800" b="1" dirty="0" smtClean="0"/>
              <a:t>Proceso</a:t>
            </a:r>
            <a:r>
              <a:rPr lang="es-CO" sz="1800" dirty="0" smtClean="0"/>
              <a:t> : Mejora Continua</a:t>
            </a:r>
          </a:p>
          <a:p>
            <a:pPr marL="0" indent="0" algn="just">
              <a:buNone/>
            </a:pPr>
            <a:endParaRPr lang="es-CO" sz="1800" u="sng" dirty="0"/>
          </a:p>
          <a:p>
            <a:pPr marL="0" indent="0" algn="just">
              <a:buNone/>
            </a:pPr>
            <a:r>
              <a:rPr lang="es-CO" sz="1800" b="1" dirty="0" smtClean="0"/>
              <a:t>SEGUIMIENTO:</a:t>
            </a:r>
            <a:endParaRPr lang="es-CO" sz="1800" b="1" dirty="0"/>
          </a:p>
          <a:p>
            <a:pPr marL="0" indent="0" algn="just">
              <a:buNone/>
            </a:pPr>
            <a:r>
              <a:rPr lang="es-CO" sz="1800" dirty="0" smtClean="0"/>
              <a:t>A </a:t>
            </a:r>
            <a:r>
              <a:rPr lang="es-CO" sz="1800" dirty="0"/>
              <a:t>la fecha </a:t>
            </a:r>
            <a:r>
              <a:rPr lang="es-CO" sz="1800" dirty="0" smtClean="0"/>
              <a:t> </a:t>
            </a:r>
            <a:r>
              <a:rPr lang="es-CO" sz="1800" dirty="0"/>
              <a:t>cuentan con herramientas de medición de satisfacción del cliente los siguientes procesos misionales: Promoción del Desarrollo </a:t>
            </a:r>
            <a:r>
              <a:rPr lang="es-CO" sz="1800" dirty="0" smtClean="0"/>
              <a:t>Físico, </a:t>
            </a:r>
            <a:r>
              <a:rPr lang="es-CO" sz="1800" dirty="0"/>
              <a:t>Promoción del desarrollo económico, Atención Ciudadana, Fortalecimiento Institucional y de la Participación Ciudadana y Gestión en Salud. </a:t>
            </a:r>
            <a:r>
              <a:rPr lang="es-CO" sz="1800" dirty="0" smtClean="0"/>
              <a:t>Falta  </a:t>
            </a:r>
            <a:r>
              <a:rPr lang="es-CO" sz="1800" dirty="0"/>
              <a:t>definir instrumentos de medición en Gestión de la Prestación del Servicio Educativo y Gestión de la Seguridad, Convivencia Ciudadana y Derechos </a:t>
            </a:r>
            <a:r>
              <a:rPr lang="es-CO" sz="1800" dirty="0" smtClean="0"/>
              <a:t>Humanos.</a:t>
            </a:r>
          </a:p>
          <a:p>
            <a:pPr marL="0" indent="0" algn="just">
              <a:buNone/>
            </a:pPr>
            <a:r>
              <a:rPr lang="es-CO" sz="1800" dirty="0"/>
              <a:t>S</a:t>
            </a:r>
            <a:r>
              <a:rPr lang="es-CO" sz="1800" dirty="0" smtClean="0"/>
              <a:t>e realizó </a:t>
            </a:r>
            <a:r>
              <a:rPr lang="es-CO" sz="1800" dirty="0"/>
              <a:t>mesa técnica </a:t>
            </a:r>
            <a:r>
              <a:rPr lang="es-CO" sz="1800" dirty="0" smtClean="0"/>
              <a:t>y la gestora del proceso Promoción del Desarrollo Físico, </a:t>
            </a:r>
            <a:r>
              <a:rPr lang="es-CO" sz="1800" dirty="0"/>
              <a:t>expuso la herramienta diseñada y utilizada por este proceso para realizar la medición de la satisfacción del cliente. </a:t>
            </a:r>
            <a:endParaRPr lang="es-CO" sz="1800" dirty="0" smtClean="0"/>
          </a:p>
        </p:txBody>
      </p:sp>
    </p:spTree>
    <p:extLst>
      <p:ext uri="{BB962C8B-B14F-4D97-AF65-F5344CB8AC3E}">
        <p14:creationId xmlns:p14="http://schemas.microsoft.com/office/powerpoint/2010/main" xmlns="" val="34038893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628650" y="771181"/>
            <a:ext cx="7886700" cy="5405782"/>
          </a:xfrm>
        </p:spPr>
        <p:txBody>
          <a:bodyPr/>
          <a:lstStyle/>
          <a:p>
            <a:pPr marL="0" indent="0" algn="just">
              <a:buNone/>
            </a:pPr>
            <a:r>
              <a:rPr lang="es-CO" dirty="0"/>
              <a:t>Conclusión de la Mesa Técnica: La herramienta está muy bien diseñada, sin embargo cada proceso debe diseñar su propia herramienta de medición de satisfacción. </a:t>
            </a:r>
          </a:p>
          <a:p>
            <a:pPr marL="0" indent="0" algn="just">
              <a:buNone/>
            </a:pPr>
            <a:r>
              <a:rPr lang="es-CO" dirty="0"/>
              <a:t>El proceso Atención Ciudadana, mide a nivel general la percepción del cliente, mas desde la óptica de los trámites y de la forma de atención presencial en el CAD.</a:t>
            </a:r>
          </a:p>
          <a:p>
            <a:pPr marL="0" indent="0">
              <a:buNone/>
            </a:pPr>
            <a:endParaRPr lang="es-CO" dirty="0"/>
          </a:p>
        </p:txBody>
      </p:sp>
    </p:spTree>
    <p:extLst>
      <p:ext uri="{BB962C8B-B14F-4D97-AF65-F5344CB8AC3E}">
        <p14:creationId xmlns:p14="http://schemas.microsoft.com/office/powerpoint/2010/main" xmlns="" val="2750610208"/>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939</TotalTime>
  <Words>1338</Words>
  <Application>Microsoft Office PowerPoint</Application>
  <PresentationFormat>Presentación en pantalla (4:3)</PresentationFormat>
  <Paragraphs>104</Paragraphs>
  <Slides>18</Slides>
  <Notes>1</Notes>
  <HiddenSlides>0</HiddenSlides>
  <MMClips>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Tema de Office</vt:lpstr>
      <vt:lpstr>PLAN DE MEJORAMIENTO INSTITUCIONAL VIGENCIA 2016</vt:lpstr>
      <vt:lpstr>SEGUIMIENTO AL PLAN DE MEJORAMIENTO INSTITUCIONAL</vt:lpstr>
      <vt:lpstr>Diapositiva 3</vt:lpstr>
      <vt:lpstr>SEGUIMIENTO AL PLAN DE MEJORAMIENTO INSTITUCIONAL</vt:lpstr>
      <vt:lpstr>Diapositiva 5</vt:lpstr>
      <vt:lpstr>SEGUIMIENTO AL PLAN DE MEJORAMIENTO INSTITUCIONAL</vt:lpstr>
      <vt:lpstr>Diapositiva 7</vt:lpstr>
      <vt:lpstr>SEGUIMIENTO AL PLAN DE MEJORAMIENTO INSTITUCIONAL</vt:lpstr>
      <vt:lpstr>Diapositiva 9</vt:lpstr>
      <vt:lpstr>SEGUIMIENTO AL PLAN DE MEJORAMIENTO INSTITUCIONAL</vt:lpstr>
      <vt:lpstr>SEGUIMIENTO AL PLAN DE MEJORAMIENTO INSTITUCIONAL</vt:lpstr>
      <vt:lpstr>SEGUIMIENTO AL PLAN DE MEJORAMIENTO INSTITUCIONAL</vt:lpstr>
      <vt:lpstr>SEGUIMIENTO AL PLAN DE MEJORAMIENTO INSTITUCIONAL</vt:lpstr>
      <vt:lpstr>SEGUIMIENTO AL PLAN DE MEJORAMIENTO INSTITUCIONAL</vt:lpstr>
      <vt:lpstr>SEGUIMIENTO AL PLAN DE MEJORAMIENTO INSTITUCIONAL</vt:lpstr>
      <vt:lpstr>SEGUIMIENTO AL PLAN DE MEJORAMIENTO INSTITUCIONAL</vt:lpstr>
      <vt:lpstr>SEGUIMIENTO AL PLAN DE MEJORAMIENTO INSTITUCIONAL</vt:lpstr>
      <vt:lpstr>Diapositiva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JORGE EDUARDO NARANJO ISAZA</dc:creator>
  <cp:lastModifiedBy>ccasarrubiac</cp:lastModifiedBy>
  <cp:revision>143</cp:revision>
  <dcterms:created xsi:type="dcterms:W3CDTF">2016-05-16T16:11:15Z</dcterms:created>
  <dcterms:modified xsi:type="dcterms:W3CDTF">2017-08-23T21:13:27Z</dcterms:modified>
</cp:coreProperties>
</file>